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2" r:id="rId5"/>
    <p:sldMasterId id="214748365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6858000" cx="12192000"/>
  <p:notesSz cx="6858000" cy="9144000"/>
  <p:embeddedFontLst>
    <p:embeddedFont>
      <p:font typeface="Raleway"/>
      <p:regular r:id="rId35"/>
      <p:bold r:id="rId36"/>
      <p:italic r:id="rId37"/>
      <p:boldItalic r:id="rId38"/>
    </p:embeddedFont>
    <p:embeddedFont>
      <p:font typeface="Montserra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igNraW6HUDaDA5mn6BnEvdViEf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FDB5BD-7686-45EB-9C04-C51D1E044EDE}">
  <a:tblStyle styleId="{92FDB5BD-7686-45EB-9C04-C51D1E044E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3.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5.xml"/><Relationship Id="rId21" Type="http://schemas.openxmlformats.org/officeDocument/2006/relationships/slide" Target="slides/slide14.xml"/><Relationship Id="rId43" Type="http://customschemas.google.com/relationships/presentationmetadata" Target="meta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aleway-regular.fnt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aleway-italic.fntdata"/><Relationship Id="rId14" Type="http://schemas.openxmlformats.org/officeDocument/2006/relationships/slide" Target="slides/slide7.xml"/><Relationship Id="rId36" Type="http://schemas.openxmlformats.org/officeDocument/2006/relationships/font" Target="fonts/Raleway-bold.fntdata"/><Relationship Id="rId17" Type="http://schemas.openxmlformats.org/officeDocument/2006/relationships/slide" Target="slides/slide10.xml"/><Relationship Id="rId39" Type="http://schemas.openxmlformats.org/officeDocument/2006/relationships/font" Target="fonts/Montserrat-regular.fntdata"/><Relationship Id="rId16" Type="http://schemas.openxmlformats.org/officeDocument/2006/relationships/slide" Target="slides/slide9.xml"/><Relationship Id="rId38" Type="http://schemas.openxmlformats.org/officeDocument/2006/relationships/font" Target="fonts/Raleway-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SG"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ea60de5fc_3_8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ea60de5fc_3_8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12ea60de5fc_3_8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ea60de5fc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ea60de5fc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12ea60de5fc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Show pyLDAvis plot </a:t>
            </a:r>
            <a:endParaRPr/>
          </a:p>
        </p:txBody>
      </p:sp>
      <p:sp>
        <p:nvSpPr>
          <p:cNvPr id="207" name="Google Shape;20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f1f9021d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2f1f9021d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f7abddb3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t/>
            </a:r>
            <a:endParaRPr/>
          </a:p>
        </p:txBody>
      </p:sp>
      <p:sp>
        <p:nvSpPr>
          <p:cNvPr id="230" name="Google Shape;230;g12f7abddb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f7abddb38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2f7abddb38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f7abddb38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12f7abddb38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f7abddb38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2f7abddb3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0079f8b7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0079f8b7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130079f8b7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f1f9021d8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2f1f9021d8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ea60de5fc_4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2ea60de5fc_4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ea60de5fc_4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12ea60de5fc_4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f1f9021d8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2f1f9021d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f36d83cf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12f36d83cf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f5db51de4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12f5db51de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f1f9021d8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2f1f9021d8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15062feda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15062feda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315062feda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SG"/>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ea60de5fc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12ea60de5fc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ea60de5fc_4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12ea60de5fc_4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Improving revenue would impact the business greatly as based on Accor Financial report, the hotels in the economy arm of Accor hotels which includes IBIS budget is seeing a fall in revenue LOL with the worst performance taking place in Asia Pacific where Singapore hotels is house under</a:t>
            </a:r>
            <a:endParaRPr/>
          </a:p>
        </p:txBody>
      </p:sp>
      <p:sp>
        <p:nvSpPr>
          <p:cNvPr id="112" name="Google Shape;112;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7573108" y="1122363"/>
            <a:ext cx="3716214" cy="2387600"/>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2"/>
          <p:cNvSpPr txBox="1"/>
          <p:nvPr>
            <p:ph idx="1" type="subTitle"/>
          </p:nvPr>
        </p:nvSpPr>
        <p:spPr>
          <a:xfrm>
            <a:off x="7795844" y="3916546"/>
            <a:ext cx="3493477" cy="1655762"/>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1" type="ftr"/>
          </p:nvPr>
        </p:nvSpPr>
        <p:spPr>
          <a:xfrm>
            <a:off x="8628184" y="6145335"/>
            <a:ext cx="2661137" cy="51337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type="blank">
  <p:cSld name="BLANK">
    <p:spTree>
      <p:nvGrpSpPr>
        <p:cNvPr id="35" name="Shape 35"/>
        <p:cNvGrpSpPr/>
        <p:nvPr/>
      </p:nvGrpSpPr>
      <p:grpSpPr>
        <a:xfrm>
          <a:off x="0" y="0"/>
          <a:ext cx="0" cy="0"/>
          <a:chOff x="0" y="0"/>
          <a:chExt cx="0" cy="0"/>
        </a:xfrm>
      </p:grpSpPr>
      <p:sp>
        <p:nvSpPr>
          <p:cNvPr id="36" name="Google Shape;36;p27"/>
          <p:cNvSpPr txBox="1"/>
          <p:nvPr/>
        </p:nvSpPr>
        <p:spPr>
          <a:xfrm>
            <a:off x="7854433" y="750158"/>
            <a:ext cx="3365234" cy="14465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SG" sz="4400">
                <a:solidFill>
                  <a:srgbClr val="3A3838"/>
                </a:solidFill>
                <a:latin typeface="Courier New"/>
                <a:ea typeface="Courier New"/>
                <a:cs typeface="Courier New"/>
                <a:sym typeface="Courier New"/>
              </a:rPr>
              <a:t>&lt;Main Title&gt;</a:t>
            </a:r>
            <a:endParaRPr/>
          </a:p>
        </p:txBody>
      </p:sp>
      <p:sp>
        <p:nvSpPr>
          <p:cNvPr id="37" name="Google Shape;37;p27"/>
          <p:cNvSpPr txBox="1"/>
          <p:nvPr/>
        </p:nvSpPr>
        <p:spPr>
          <a:xfrm>
            <a:off x="6235684" y="2758505"/>
            <a:ext cx="5124101"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SG" sz="2800">
                <a:solidFill>
                  <a:srgbClr val="3A3838"/>
                </a:solidFill>
                <a:latin typeface="Courier New"/>
                <a:ea typeface="Courier New"/>
                <a:cs typeface="Courier New"/>
                <a:sym typeface="Courier New"/>
              </a:rPr>
              <a:t>&lt;Secondary Title&gt;</a:t>
            </a:r>
            <a:endParaRPr/>
          </a:p>
        </p:txBody>
      </p:sp>
      <p:sp>
        <p:nvSpPr>
          <p:cNvPr id="38" name="Google Shape;38;p27"/>
          <p:cNvSpPr txBox="1"/>
          <p:nvPr/>
        </p:nvSpPr>
        <p:spPr>
          <a:xfrm>
            <a:off x="7044106" y="5323148"/>
            <a:ext cx="425641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SG" sz="1800">
                <a:solidFill>
                  <a:srgbClr val="3A3838"/>
                </a:solidFill>
                <a:latin typeface="Courier New"/>
                <a:ea typeface="Courier New"/>
                <a:cs typeface="Courier New"/>
                <a:sym typeface="Courier New"/>
              </a:rPr>
              <a:t>&lt;Additional Information&gt;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28"/>
          <p:cNvSpPr txBox="1"/>
          <p:nvPr>
            <p:ph type="title"/>
          </p:nvPr>
        </p:nvSpPr>
        <p:spPr>
          <a:xfrm>
            <a:off x="7620000" y="365125"/>
            <a:ext cx="37338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8"/>
          <p:cNvSpPr txBox="1"/>
          <p:nvPr>
            <p:ph idx="1" type="body"/>
          </p:nvPr>
        </p:nvSpPr>
        <p:spPr>
          <a:xfrm>
            <a:off x="7239000" y="1825625"/>
            <a:ext cx="41148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9" name="Shape 49"/>
        <p:cNvGrpSpPr/>
        <p:nvPr/>
      </p:nvGrpSpPr>
      <p:grpSpPr>
        <a:xfrm>
          <a:off x="0" y="0"/>
          <a:ext cx="0" cy="0"/>
          <a:chOff x="0" y="0"/>
          <a:chExt cx="0" cy="0"/>
        </a:xfrm>
      </p:grpSpPr>
      <p:sp>
        <p:nvSpPr>
          <p:cNvPr id="50" name="Google Shape;50;p24"/>
          <p:cNvSpPr txBox="1"/>
          <p:nvPr>
            <p:ph type="title"/>
          </p:nvPr>
        </p:nvSpPr>
        <p:spPr>
          <a:xfrm>
            <a:off x="838200" y="365126"/>
            <a:ext cx="10515600" cy="97516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000"/>
              <a:buFont typeface="Montserrat"/>
              <a:buNone/>
              <a:defRPr b="1" i="0" sz="40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24"/>
          <p:cNvSpPr txBox="1"/>
          <p:nvPr>
            <p:ph idx="1" type="body"/>
          </p:nvPr>
        </p:nvSpPr>
        <p:spPr>
          <a:xfrm>
            <a:off x="838200" y="2041089"/>
            <a:ext cx="10515600" cy="4148573"/>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chemeClr val="dk1"/>
              </a:buClr>
              <a:buSzPts val="2400"/>
              <a:buFont typeface="Raleway"/>
              <a:buChar char="•"/>
              <a:defRPr i="0" sz="2400" u="none" cap="none" strike="noStrike">
                <a:solidFill>
                  <a:schemeClr val="dk1"/>
                </a:solidFill>
                <a:latin typeface="Raleway"/>
                <a:ea typeface="Raleway"/>
                <a:cs typeface="Raleway"/>
                <a:sym typeface="Raleway"/>
              </a:defRPr>
            </a:lvl1pPr>
            <a:lvl2pPr indent="-355600" lvl="1" marL="914400" marR="0" rtl="0" algn="l">
              <a:lnSpc>
                <a:spcPct val="90000"/>
              </a:lnSpc>
              <a:spcBef>
                <a:spcPts val="500"/>
              </a:spcBef>
              <a:spcAft>
                <a:spcPts val="0"/>
              </a:spcAft>
              <a:buClr>
                <a:schemeClr val="dk1"/>
              </a:buClr>
              <a:buSzPts val="2000"/>
              <a:buFont typeface="Raleway"/>
              <a:buChar char="•"/>
              <a:defRPr i="0" sz="2000" u="none" cap="none" strike="noStrike">
                <a:solidFill>
                  <a:schemeClr val="dk1"/>
                </a:solidFill>
                <a:latin typeface="Raleway"/>
                <a:ea typeface="Raleway"/>
                <a:cs typeface="Raleway"/>
                <a:sym typeface="Raleway"/>
              </a:defRPr>
            </a:lvl2pPr>
            <a:lvl3pPr indent="-342900" lvl="2" marL="1371600" marR="0" rtl="0" algn="l">
              <a:lnSpc>
                <a:spcPct val="90000"/>
              </a:lnSpc>
              <a:spcBef>
                <a:spcPts val="500"/>
              </a:spcBef>
              <a:spcAft>
                <a:spcPts val="0"/>
              </a:spcAft>
              <a:buClr>
                <a:schemeClr val="dk1"/>
              </a:buClr>
              <a:buSzPts val="1800"/>
              <a:buFont typeface="Raleway"/>
              <a:buChar char="•"/>
              <a:defRPr i="0" sz="1800" u="none" cap="none" strike="noStrike">
                <a:solidFill>
                  <a:schemeClr val="dk1"/>
                </a:solidFill>
                <a:latin typeface="Raleway"/>
                <a:ea typeface="Raleway"/>
                <a:cs typeface="Raleway"/>
                <a:sym typeface="Raleway"/>
              </a:defRPr>
            </a:lvl3pPr>
            <a:lvl4pPr indent="-330200" lvl="3" marL="1828800" marR="0" rtl="0" algn="l">
              <a:lnSpc>
                <a:spcPct val="90000"/>
              </a:lnSpc>
              <a:spcBef>
                <a:spcPts val="500"/>
              </a:spcBef>
              <a:spcAft>
                <a:spcPts val="0"/>
              </a:spcAft>
              <a:buClr>
                <a:schemeClr val="dk1"/>
              </a:buClr>
              <a:buSzPts val="1600"/>
              <a:buFont typeface="Raleway"/>
              <a:buChar char="•"/>
              <a:defRPr i="0" sz="1600" u="none" cap="none" strike="noStrike">
                <a:solidFill>
                  <a:schemeClr val="dk1"/>
                </a:solidFill>
                <a:latin typeface="Raleway"/>
                <a:ea typeface="Raleway"/>
                <a:cs typeface="Raleway"/>
                <a:sym typeface="Raleway"/>
              </a:defRPr>
            </a:lvl4pPr>
            <a:lvl5pPr indent="-330200" lvl="4" marL="2286000" marR="0" rtl="0" algn="l">
              <a:lnSpc>
                <a:spcPct val="90000"/>
              </a:lnSpc>
              <a:spcBef>
                <a:spcPts val="500"/>
              </a:spcBef>
              <a:spcAft>
                <a:spcPts val="0"/>
              </a:spcAft>
              <a:buClr>
                <a:schemeClr val="dk1"/>
              </a:buClr>
              <a:buSzPts val="1600"/>
              <a:buFont typeface="Raleway"/>
              <a:buChar char="•"/>
              <a:defRPr i="0" sz="1600" u="none" cap="none" strike="noStrike">
                <a:solidFill>
                  <a:schemeClr val="dk1"/>
                </a:solidFill>
                <a:latin typeface="Raleway"/>
                <a:ea typeface="Raleway"/>
                <a:cs typeface="Raleway"/>
                <a:sym typeface="Raleway"/>
              </a:defRPr>
            </a:lvl5pPr>
            <a:lvl6pPr indent="-342900" lvl="5" marL="2743200" marR="0" rtl="0" algn="l">
              <a:lnSpc>
                <a:spcPct val="90000"/>
              </a:lnSpc>
              <a:spcBef>
                <a:spcPts val="500"/>
              </a:spcBef>
              <a:spcAft>
                <a:spcPts val="0"/>
              </a:spcAft>
              <a:buClr>
                <a:schemeClr val="dk1"/>
              </a:buClr>
              <a:buSzPts val="1800"/>
              <a:buFont typeface="Raleway"/>
              <a:buChar char="•"/>
              <a:defRPr i="0" sz="1800" u="none" cap="none" strike="noStrike">
                <a:solidFill>
                  <a:schemeClr val="dk1"/>
                </a:solidFill>
                <a:latin typeface="Raleway"/>
                <a:ea typeface="Raleway"/>
                <a:cs typeface="Raleway"/>
                <a:sym typeface="Raleway"/>
              </a:defRPr>
            </a:lvl6pPr>
            <a:lvl7pPr indent="-342900" lvl="6" marL="3200400" marR="0" rtl="0" algn="l">
              <a:lnSpc>
                <a:spcPct val="90000"/>
              </a:lnSpc>
              <a:spcBef>
                <a:spcPts val="500"/>
              </a:spcBef>
              <a:spcAft>
                <a:spcPts val="0"/>
              </a:spcAft>
              <a:buClr>
                <a:schemeClr val="dk1"/>
              </a:buClr>
              <a:buSzPts val="1800"/>
              <a:buFont typeface="Raleway"/>
              <a:buChar char="•"/>
              <a:defRPr i="0" sz="1800" u="none" cap="none" strike="noStrike">
                <a:solidFill>
                  <a:schemeClr val="dk1"/>
                </a:solidFill>
                <a:latin typeface="Raleway"/>
                <a:ea typeface="Raleway"/>
                <a:cs typeface="Raleway"/>
                <a:sym typeface="Raleway"/>
              </a:defRPr>
            </a:lvl7pPr>
            <a:lvl8pPr indent="-342900" lvl="7" marL="3657600" marR="0" rtl="0" algn="l">
              <a:lnSpc>
                <a:spcPct val="90000"/>
              </a:lnSpc>
              <a:spcBef>
                <a:spcPts val="500"/>
              </a:spcBef>
              <a:spcAft>
                <a:spcPts val="0"/>
              </a:spcAft>
              <a:buClr>
                <a:schemeClr val="dk1"/>
              </a:buClr>
              <a:buSzPts val="1800"/>
              <a:buFont typeface="Raleway"/>
              <a:buChar char="•"/>
              <a:defRPr i="0" sz="1800" u="none" cap="none" strike="noStrike">
                <a:solidFill>
                  <a:schemeClr val="dk1"/>
                </a:solidFill>
                <a:latin typeface="Raleway"/>
                <a:ea typeface="Raleway"/>
                <a:cs typeface="Raleway"/>
                <a:sym typeface="Raleway"/>
              </a:defRPr>
            </a:lvl8pPr>
            <a:lvl9pPr indent="-342900" lvl="8" marL="4114800" marR="0" rtl="0" algn="l">
              <a:lnSpc>
                <a:spcPct val="90000"/>
              </a:lnSpc>
              <a:spcBef>
                <a:spcPts val="500"/>
              </a:spcBef>
              <a:spcAft>
                <a:spcPts val="0"/>
              </a:spcAft>
              <a:buClr>
                <a:schemeClr val="dk1"/>
              </a:buClr>
              <a:buSzPts val="1800"/>
              <a:buFont typeface="Raleway"/>
              <a:buChar char="•"/>
              <a:defRPr i="0" sz="1800" u="none" cap="none" strike="noStrike">
                <a:solidFill>
                  <a:schemeClr val="dk1"/>
                </a:solidFill>
                <a:latin typeface="Raleway"/>
                <a:ea typeface="Raleway"/>
                <a:cs typeface="Raleway"/>
                <a:sym typeface="Ralew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26"/>
          <p:cNvSpPr txBox="1"/>
          <p:nvPr>
            <p:ph type="title"/>
          </p:nvPr>
        </p:nvSpPr>
        <p:spPr>
          <a:xfrm>
            <a:off x="792480" y="2574925"/>
            <a:ext cx="428244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ourier New"/>
              <a:buNone/>
              <a:defRPr b="0" i="0" sz="4400" u="none" cap="none" strike="noStrike">
                <a:solidFill>
                  <a:schemeClr val="dk1"/>
                </a:solidFill>
                <a:latin typeface="Courier New"/>
                <a:ea typeface="Courier New"/>
                <a:cs typeface="Courier New"/>
                <a:sym typeface="Courier Ne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Ibis Budget Singapore Mount Faber (SG Clean), Singapore – Updated 2022  Prices" id="57" name="Google Shape;57;p26"/>
          <p:cNvPicPr preferRelativeResize="0"/>
          <p:nvPr/>
        </p:nvPicPr>
        <p:blipFill rotWithShape="1">
          <a:blip r:embed="rId2">
            <a:alphaModFix/>
          </a:blip>
          <a:srcRect b="0" l="22417" r="0" t="0"/>
          <a:stretch/>
        </p:blipFill>
        <p:spPr>
          <a:xfrm>
            <a:off x="6095999" y="539262"/>
            <a:ext cx="7807569" cy="6631879"/>
          </a:xfrm>
          <a:prstGeom prst="parallelogram">
            <a:avLst>
              <a:gd fmla="val 25000" name="adj"/>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58" name="Shape 58"/>
        <p:cNvGrpSpPr/>
        <p:nvPr/>
      </p:nvGrpSpPr>
      <p:grpSpPr>
        <a:xfrm>
          <a:off x="0" y="0"/>
          <a:ext cx="0" cy="0"/>
          <a:chOff x="0" y="0"/>
          <a:chExt cx="0" cy="0"/>
        </a:xfrm>
      </p:grpSpPr>
      <p:sp>
        <p:nvSpPr>
          <p:cNvPr id="59" name="Google Shape;59;p29"/>
          <p:cNvSpPr txBox="1"/>
          <p:nvPr>
            <p:ph type="title"/>
          </p:nvPr>
        </p:nvSpPr>
        <p:spPr>
          <a:xfrm>
            <a:off x="792480" y="2574925"/>
            <a:ext cx="428244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ourier New"/>
              <a:buNone/>
              <a:defRPr b="0" i="0" sz="4400" u="none" cap="none" strike="noStrike">
                <a:solidFill>
                  <a:schemeClr val="dk1"/>
                </a:solidFill>
                <a:latin typeface="Courier New"/>
                <a:ea typeface="Courier New"/>
                <a:cs typeface="Courier New"/>
                <a:sym typeface="Courier Ne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Ibis Budget Singapore Bugis (SG Clean), Singapore – Updated 2022 Prices" id="60" name="Google Shape;60;p29"/>
          <p:cNvPicPr preferRelativeResize="0"/>
          <p:nvPr/>
        </p:nvPicPr>
        <p:blipFill rotWithShape="1">
          <a:blip r:embed="rId2">
            <a:alphaModFix/>
          </a:blip>
          <a:srcRect b="0" l="0" r="0" t="0"/>
          <a:stretch/>
        </p:blipFill>
        <p:spPr>
          <a:xfrm>
            <a:off x="6353537" y="609599"/>
            <a:ext cx="9753600" cy="7624497"/>
          </a:xfrm>
          <a:prstGeom prst="parallelogram">
            <a:avLst>
              <a:gd fmla="val 21620" name="adj"/>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2.xml"/><Relationship Id="rId10" Type="http://schemas.openxmlformats.org/officeDocument/2006/relationships/slideLayout" Target="../slideLayouts/slideLayout1.xml"/><Relationship Id="rId13" Type="http://schemas.openxmlformats.org/officeDocument/2006/relationships/theme" Target="../theme/theme4.xml"/><Relationship Id="rId12" Type="http://schemas.openxmlformats.org/officeDocument/2006/relationships/slideLayout" Target="../slideLayouts/slideLayout3.xml"/><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5.jpg"/><Relationship Id="rId9" Type="http://schemas.openxmlformats.org/officeDocument/2006/relationships/image" Target="../media/image6.png"/><Relationship Id="rId5" Type="http://schemas.openxmlformats.org/officeDocument/2006/relationships/image" Target="../media/image7.jpg"/><Relationship Id="rId6" Type="http://schemas.openxmlformats.org/officeDocument/2006/relationships/image" Target="../media/image22.png"/><Relationship Id="rId7" Type="http://schemas.openxmlformats.org/officeDocument/2006/relationships/image" Target="../media/image12.png"/><Relationship Id="rId8"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pic>
        <p:nvPicPr>
          <p:cNvPr descr="IBIS BUDGET SINGAPORE IMPERIAL (SG CLEAN) - Singapore 28 Penhas Rd. 208187" id="15" name="Google Shape;15;p21"/>
          <p:cNvPicPr preferRelativeResize="0"/>
          <p:nvPr/>
        </p:nvPicPr>
        <p:blipFill rotWithShape="1">
          <a:blip r:embed="rId1">
            <a:alphaModFix/>
          </a:blip>
          <a:srcRect b="11768" l="0" r="0" t="0"/>
          <a:stretch/>
        </p:blipFill>
        <p:spPr>
          <a:xfrm>
            <a:off x="2854945" y="3681686"/>
            <a:ext cx="4579313" cy="3176314"/>
          </a:xfrm>
          <a:prstGeom prst="rect">
            <a:avLst/>
          </a:prstGeom>
          <a:noFill/>
          <a:ln>
            <a:noFill/>
          </a:ln>
        </p:spPr>
      </p:pic>
      <p:pic>
        <p:nvPicPr>
          <p:cNvPr id="16" name="Google Shape;16;p21"/>
          <p:cNvPicPr preferRelativeResize="0"/>
          <p:nvPr/>
        </p:nvPicPr>
        <p:blipFill rotWithShape="1">
          <a:blip r:embed="rId2">
            <a:alphaModFix/>
          </a:blip>
          <a:srcRect b="22537" l="0" r="0" t="0"/>
          <a:stretch/>
        </p:blipFill>
        <p:spPr>
          <a:xfrm>
            <a:off x="-19287" y="4069388"/>
            <a:ext cx="2874232" cy="2788612"/>
          </a:xfrm>
          <a:prstGeom prst="rect">
            <a:avLst/>
          </a:prstGeom>
          <a:noFill/>
          <a:ln>
            <a:noFill/>
          </a:ln>
          <a:effectLst>
            <a:outerShdw blurRad="38100" sx="102000" rotWithShape="0" algn="ctr" sy="102000">
              <a:srgbClr val="000000">
                <a:alpha val="84705"/>
              </a:srgbClr>
            </a:outerShdw>
          </a:effectLst>
        </p:spPr>
      </p:pic>
      <p:pic>
        <p:nvPicPr>
          <p:cNvPr id="17" name="Google Shape;17;p21"/>
          <p:cNvPicPr preferRelativeResize="0"/>
          <p:nvPr/>
        </p:nvPicPr>
        <p:blipFill rotWithShape="1">
          <a:blip r:embed="rId3">
            <a:alphaModFix/>
          </a:blip>
          <a:srcRect b="0" l="0" r="0" t="0"/>
          <a:stretch/>
        </p:blipFill>
        <p:spPr>
          <a:xfrm>
            <a:off x="3697161" y="1708909"/>
            <a:ext cx="2571118" cy="2788153"/>
          </a:xfrm>
          <a:prstGeom prst="rect">
            <a:avLst/>
          </a:prstGeom>
          <a:noFill/>
          <a:ln>
            <a:noFill/>
          </a:ln>
          <a:effectLst>
            <a:outerShdw blurRad="63500" sx="102000" rotWithShape="0" algn="ctr" sy="102000">
              <a:srgbClr val="000000">
                <a:alpha val="40000"/>
              </a:srgbClr>
            </a:outerShdw>
          </a:effectLst>
        </p:spPr>
      </p:pic>
      <p:pic>
        <p:nvPicPr>
          <p:cNvPr descr="Ibis Budget Amsterdam Airport-Badhoevedorp Updated 2022 Room Price-Reviews  &amp; Deals | Trip.com" id="18" name="Google Shape;18;p21"/>
          <p:cNvPicPr preferRelativeResize="0"/>
          <p:nvPr/>
        </p:nvPicPr>
        <p:blipFill rotWithShape="1">
          <a:blip r:embed="rId4">
            <a:alphaModFix/>
          </a:blip>
          <a:srcRect b="0" l="0" r="0" t="0"/>
          <a:stretch/>
        </p:blipFill>
        <p:spPr>
          <a:xfrm>
            <a:off x="2091771" y="14918"/>
            <a:ext cx="3009610" cy="2254470"/>
          </a:xfrm>
          <a:prstGeom prst="rect">
            <a:avLst/>
          </a:prstGeom>
          <a:noFill/>
          <a:ln>
            <a:noFill/>
          </a:ln>
          <a:effectLst>
            <a:outerShdw blurRad="25400" sx="101000" rotWithShape="0" algn="ctr" sy="101000">
              <a:srgbClr val="000000">
                <a:alpha val="73725"/>
              </a:srgbClr>
            </a:outerShdw>
          </a:effectLst>
        </p:spPr>
      </p:pic>
      <p:pic>
        <p:nvPicPr>
          <p:cNvPr descr="IBIS BUDGET SINGAPORE AMETRINE (S̶$̶8̶9̶) S$66: UPDATED 2022 Hotel Reviews,  Price Comparison and 134 Photos - Tripadvisor" id="19" name="Google Shape;19;p21"/>
          <p:cNvPicPr preferRelativeResize="0"/>
          <p:nvPr/>
        </p:nvPicPr>
        <p:blipFill rotWithShape="1">
          <a:blip r:embed="rId5">
            <a:alphaModFix/>
          </a:blip>
          <a:srcRect b="0" l="13131" r="0" t="0"/>
          <a:stretch/>
        </p:blipFill>
        <p:spPr>
          <a:xfrm>
            <a:off x="-29027" y="2264035"/>
            <a:ext cx="2822564" cy="2254470"/>
          </a:xfrm>
          <a:prstGeom prst="rect">
            <a:avLst/>
          </a:prstGeom>
          <a:noFill/>
          <a:ln>
            <a:noFill/>
          </a:ln>
        </p:spPr>
      </p:pic>
      <p:pic>
        <p:nvPicPr>
          <p:cNvPr id="20" name="Google Shape;20;p21"/>
          <p:cNvPicPr preferRelativeResize="0"/>
          <p:nvPr/>
        </p:nvPicPr>
        <p:blipFill rotWithShape="1">
          <a:blip r:embed="rId6">
            <a:alphaModFix/>
          </a:blip>
          <a:srcRect b="13163" l="0" r="0" t="8791"/>
          <a:stretch/>
        </p:blipFill>
        <p:spPr>
          <a:xfrm>
            <a:off x="5111121" y="0"/>
            <a:ext cx="2323137" cy="2269388"/>
          </a:xfrm>
          <a:prstGeom prst="rect">
            <a:avLst/>
          </a:prstGeom>
          <a:noFill/>
          <a:ln>
            <a:noFill/>
          </a:ln>
        </p:spPr>
      </p:pic>
      <p:pic>
        <p:nvPicPr>
          <p:cNvPr id="21" name="Google Shape;21;p21"/>
          <p:cNvPicPr preferRelativeResize="0"/>
          <p:nvPr/>
        </p:nvPicPr>
        <p:blipFill rotWithShape="1">
          <a:blip r:embed="rId7">
            <a:alphaModFix/>
          </a:blip>
          <a:srcRect b="0" l="0" r="0" t="0"/>
          <a:stretch/>
        </p:blipFill>
        <p:spPr>
          <a:xfrm>
            <a:off x="-19287" y="0"/>
            <a:ext cx="2492646" cy="2264035"/>
          </a:xfrm>
          <a:prstGeom prst="rect">
            <a:avLst/>
          </a:prstGeom>
          <a:noFill/>
          <a:ln>
            <a:noFill/>
          </a:ln>
        </p:spPr>
      </p:pic>
      <p:pic>
        <p:nvPicPr>
          <p:cNvPr id="22" name="Google Shape;22;p21"/>
          <p:cNvPicPr preferRelativeResize="0"/>
          <p:nvPr/>
        </p:nvPicPr>
        <p:blipFill rotWithShape="1">
          <a:blip r:embed="rId8">
            <a:alphaModFix/>
          </a:blip>
          <a:srcRect b="0" l="0" r="0" t="0"/>
          <a:stretch/>
        </p:blipFill>
        <p:spPr>
          <a:xfrm>
            <a:off x="1532911" y="2029760"/>
            <a:ext cx="3228112" cy="2824598"/>
          </a:xfrm>
          <a:prstGeom prst="rect">
            <a:avLst/>
          </a:prstGeom>
          <a:noFill/>
          <a:ln>
            <a:noFill/>
          </a:ln>
          <a:effectLst>
            <a:outerShdw rotWithShape="0" algn="ctr" dir="3000000" dist="63500">
              <a:srgbClr val="000000">
                <a:alpha val="51764"/>
              </a:srgbClr>
            </a:outerShdw>
          </a:effectLst>
        </p:spPr>
      </p:pic>
      <p:sp>
        <p:nvSpPr>
          <p:cNvPr id="23" name="Google Shape;23;p21"/>
          <p:cNvSpPr/>
          <p:nvPr/>
        </p:nvSpPr>
        <p:spPr>
          <a:xfrm>
            <a:off x="5398822" y="-2"/>
            <a:ext cx="6858601" cy="6887839"/>
          </a:xfrm>
          <a:custGeom>
            <a:rect b="b" l="l" r="r" t="t"/>
            <a:pathLst>
              <a:path extrusionOk="0" h="7108723" w="7263572">
                <a:moveTo>
                  <a:pt x="0" y="7108723"/>
                </a:moveTo>
                <a:lnTo>
                  <a:pt x="1842458" y="0"/>
                </a:lnTo>
                <a:lnTo>
                  <a:pt x="7263572" y="0"/>
                </a:lnTo>
                <a:cubicBezTo>
                  <a:pt x="7260458" y="2305228"/>
                  <a:pt x="7257345" y="4803495"/>
                  <a:pt x="7254231" y="7108723"/>
                </a:cubicBezTo>
                <a:lnTo>
                  <a:pt x="0" y="710872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 name="Google Shape;24;p21"/>
          <p:cNvSpPr/>
          <p:nvPr/>
        </p:nvSpPr>
        <p:spPr>
          <a:xfrm>
            <a:off x="4799527" y="-1"/>
            <a:ext cx="2981695" cy="6858001"/>
          </a:xfrm>
          <a:prstGeom prst="parallelogram">
            <a:avLst>
              <a:gd fmla="val 58207" name="adj"/>
            </a:avLst>
          </a:prstGeom>
          <a:solidFill>
            <a:schemeClr val="dk1">
              <a:alpha val="3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21"/>
          <p:cNvSpPr/>
          <p:nvPr/>
        </p:nvSpPr>
        <p:spPr>
          <a:xfrm>
            <a:off x="4979878" y="1"/>
            <a:ext cx="2981695" cy="6872918"/>
          </a:xfrm>
          <a:prstGeom prst="parallelogram">
            <a:avLst>
              <a:gd fmla="val 58207" name="adj"/>
            </a:avLst>
          </a:prstGeom>
          <a:solidFill>
            <a:srgbClr val="7030A0">
              <a:alpha val="3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21"/>
          <p:cNvSpPr/>
          <p:nvPr/>
        </p:nvSpPr>
        <p:spPr>
          <a:xfrm>
            <a:off x="5181724" y="14918"/>
            <a:ext cx="2981695" cy="6872919"/>
          </a:xfrm>
          <a:prstGeom prst="parallelogram">
            <a:avLst>
              <a:gd fmla="val 58207" name="adj"/>
            </a:avLst>
          </a:prstGeom>
          <a:solidFill>
            <a:srgbClr val="FFFF00">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21"/>
          <p:cNvSpPr/>
          <p:nvPr/>
        </p:nvSpPr>
        <p:spPr>
          <a:xfrm>
            <a:off x="5383570" y="-14922"/>
            <a:ext cx="2981695" cy="6858001"/>
          </a:xfrm>
          <a:prstGeom prst="parallelogram">
            <a:avLst>
              <a:gd fmla="val 58207" name="adj"/>
            </a:avLst>
          </a:prstGeom>
          <a:solidFill>
            <a:srgbClr val="DF4D40">
              <a:alpha val="6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21"/>
          <p:cNvSpPr/>
          <p:nvPr/>
        </p:nvSpPr>
        <p:spPr>
          <a:xfrm>
            <a:off x="5582640" y="-7462"/>
            <a:ext cx="2981695" cy="6850542"/>
          </a:xfrm>
          <a:prstGeom prst="parallelogram">
            <a:avLst>
              <a:gd fmla="val 58207" name="adj"/>
            </a:avLst>
          </a:prstGeom>
          <a:solidFill>
            <a:srgbClr val="64A142">
              <a:alpha val="8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ibis budget Singapore Selegie (SG Clean, Staycation Approved), Singapore |  2022 Updated Prices, Deals" id="29" name="Google Shape;29;p21"/>
          <p:cNvPicPr preferRelativeResize="0"/>
          <p:nvPr/>
        </p:nvPicPr>
        <p:blipFill rotWithShape="1">
          <a:blip r:embed="rId9">
            <a:alphaModFix/>
          </a:blip>
          <a:srcRect b="16404" l="2359" r="43621" t="10563"/>
          <a:stretch/>
        </p:blipFill>
        <p:spPr>
          <a:xfrm>
            <a:off x="5811239" y="-14923"/>
            <a:ext cx="7264681" cy="6872923"/>
          </a:xfrm>
          <a:prstGeom prst="parallelogram">
            <a:avLst>
              <a:gd fmla="val 25178" name="adj"/>
            </a:avLst>
          </a:prstGeom>
          <a:noFill/>
          <a:ln>
            <a:noFill/>
          </a:ln>
        </p:spPr>
      </p:pic>
      <p:sp>
        <p:nvSpPr>
          <p:cNvPr id="30" name="Google Shape;30;p21"/>
          <p:cNvSpPr/>
          <p:nvPr/>
        </p:nvSpPr>
        <p:spPr>
          <a:xfrm>
            <a:off x="5811239" y="-14924"/>
            <a:ext cx="6476664" cy="6902759"/>
          </a:xfrm>
          <a:custGeom>
            <a:rect b="b" l="l" r="r" t="t"/>
            <a:pathLst>
              <a:path extrusionOk="0" h="7136413" w="7165058">
                <a:moveTo>
                  <a:pt x="0" y="7136413"/>
                </a:moveTo>
                <a:lnTo>
                  <a:pt x="1902180" y="12166"/>
                </a:lnTo>
                <a:lnTo>
                  <a:pt x="7163721" y="0"/>
                </a:lnTo>
                <a:cubicBezTo>
                  <a:pt x="7170767" y="2369574"/>
                  <a:pt x="7147334" y="4739149"/>
                  <a:pt x="7154380" y="7108723"/>
                </a:cubicBezTo>
                <a:lnTo>
                  <a:pt x="0" y="7136413"/>
                </a:lnTo>
                <a:close/>
              </a:path>
            </a:pathLst>
          </a:custGeom>
          <a:solidFill>
            <a:schemeClr val="lt1">
              <a:alpha val="8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0"/>
    <p:sldLayoutId id="2147483650" r:id="rId11"/>
    <p:sldLayoutId id="214748365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 name="Shape 45"/>
        <p:cNvGrpSpPr/>
        <p:nvPr/>
      </p:nvGrpSpPr>
      <p:grpSpPr>
        <a:xfrm>
          <a:off x="0" y="0"/>
          <a:ext cx="0" cy="0"/>
          <a:chOff x="0" y="0"/>
          <a:chExt cx="0" cy="0"/>
        </a:xfrm>
      </p:grpSpPr>
      <p:pic>
        <p:nvPicPr>
          <p:cNvPr descr="Suite Life: Ibis Budget Singapore Imperial is clean and modern | The  Straits Times" id="46" name="Google Shape;46;p23"/>
          <p:cNvPicPr preferRelativeResize="0"/>
          <p:nvPr/>
        </p:nvPicPr>
        <p:blipFill rotWithShape="1">
          <a:blip r:embed="rId1">
            <a:alphaModFix/>
          </a:blip>
          <a:srcRect b="0" l="0" r="0" t="7253"/>
          <a:stretch/>
        </p:blipFill>
        <p:spPr>
          <a:xfrm>
            <a:off x="0" y="0"/>
            <a:ext cx="12192000" cy="6858000"/>
          </a:xfrm>
          <a:prstGeom prst="rect">
            <a:avLst/>
          </a:prstGeom>
          <a:solidFill>
            <a:schemeClr val="lt1"/>
          </a:solidFill>
          <a:ln>
            <a:noFill/>
          </a:ln>
        </p:spPr>
      </p:pic>
      <p:sp>
        <p:nvSpPr>
          <p:cNvPr id="47" name="Google Shape;47;p23"/>
          <p:cNvSpPr/>
          <p:nvPr/>
        </p:nvSpPr>
        <p:spPr>
          <a:xfrm>
            <a:off x="0" y="-1"/>
            <a:ext cx="12192000" cy="6858001"/>
          </a:xfrm>
          <a:prstGeom prst="rect">
            <a:avLst/>
          </a:prstGeom>
          <a:solidFill>
            <a:schemeClr val="lt1">
              <a:alpha val="7686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urier New"/>
              <a:ea typeface="Courier New"/>
              <a:cs typeface="Courier New"/>
              <a:sym typeface="Courier New"/>
            </a:endParaRPr>
          </a:p>
        </p:txBody>
      </p:sp>
      <p:sp>
        <p:nvSpPr>
          <p:cNvPr id="48" name="Google Shape;48;p23"/>
          <p:cNvSpPr/>
          <p:nvPr/>
        </p:nvSpPr>
        <p:spPr>
          <a:xfrm>
            <a:off x="-140208" y="1383031"/>
            <a:ext cx="7200000" cy="90000"/>
          </a:xfrm>
          <a:prstGeom prst="roundRect">
            <a:avLst>
              <a:gd fmla="val 50000" name="adj"/>
            </a:avLst>
          </a:prstGeom>
          <a:solidFill>
            <a:srgbClr val="006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urier New"/>
              <a:ea typeface="Courier New"/>
              <a:cs typeface="Courier New"/>
              <a:sym typeface="Courier New"/>
            </a:endParaRPr>
          </a:p>
        </p:txBody>
      </p:sp>
    </p:spTree>
  </p:cSld>
  <p:clrMap accent1="accent1" accent2="accent2" accent3="accent3" accent4="accent4" accent5="accent5" accent6="accent6" bg1="lt1" bg2="dk2" tx1="dk1" tx2="lt2" folHlink="folHlink" hlink="hlink"/>
  <p:sldLayoutIdLst>
    <p:sldLayoutId id="214748365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 name="Shape 52"/>
        <p:cNvGrpSpPr/>
        <p:nvPr/>
      </p:nvGrpSpPr>
      <p:grpSpPr>
        <a:xfrm>
          <a:off x="0" y="0"/>
          <a:ext cx="0" cy="0"/>
          <a:chOff x="0" y="0"/>
          <a:chExt cx="0" cy="0"/>
        </a:xfrm>
      </p:grpSpPr>
      <p:pic>
        <p:nvPicPr>
          <p:cNvPr descr="ibis budget Singapore Imperial (SG Clean Certified, Staycation Approved) -  Booking Deals + 2022 Promos" id="53" name="Google Shape;53;p25"/>
          <p:cNvPicPr preferRelativeResize="0"/>
          <p:nvPr/>
        </p:nvPicPr>
        <p:blipFill rotWithShape="1">
          <a:blip r:embed="rId1">
            <a:alphaModFix/>
          </a:blip>
          <a:srcRect b="0" l="0" r="0" t="4789"/>
          <a:stretch/>
        </p:blipFill>
        <p:spPr>
          <a:xfrm>
            <a:off x="0" y="-1"/>
            <a:ext cx="12192000" cy="6858001"/>
          </a:xfrm>
          <a:prstGeom prst="rect">
            <a:avLst/>
          </a:prstGeom>
          <a:noFill/>
          <a:ln>
            <a:noFill/>
          </a:ln>
        </p:spPr>
      </p:pic>
      <p:sp>
        <p:nvSpPr>
          <p:cNvPr id="54" name="Google Shape;54;p25"/>
          <p:cNvSpPr/>
          <p:nvPr/>
        </p:nvSpPr>
        <p:spPr>
          <a:xfrm>
            <a:off x="0" y="1"/>
            <a:ext cx="9425354" cy="6476999"/>
          </a:xfrm>
          <a:custGeom>
            <a:rect b="b" l="l" r="r" t="t"/>
            <a:pathLst>
              <a:path extrusionOk="0" h="8116866" w="12192000">
                <a:moveTo>
                  <a:pt x="0" y="0"/>
                </a:moveTo>
                <a:lnTo>
                  <a:pt x="12192000" y="0"/>
                </a:lnTo>
                <a:lnTo>
                  <a:pt x="10317480" y="8116866"/>
                </a:lnTo>
                <a:lnTo>
                  <a:pt x="0" y="8116866"/>
                </a:lnTo>
                <a:lnTo>
                  <a:pt x="0" y="0"/>
                </a:lnTo>
                <a:close/>
              </a:path>
            </a:pathLst>
          </a:custGeom>
          <a:solidFill>
            <a:schemeClr val="lt1">
              <a:alpha val="7686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urier New"/>
              <a:ea typeface="Courier New"/>
              <a:cs typeface="Courier New"/>
              <a:sym typeface="Courier New"/>
            </a:endParaRPr>
          </a:p>
        </p:txBody>
      </p:sp>
    </p:spTree>
  </p:cSld>
  <p:clrMap accent1="accent1" accent2="accent2" accent3="accent3" accent4="accent4" accent5="accent5" accent6="accent6" bg1="lt1" bg2="dk2" tx1="dk1" tx2="lt2" folHlink="folHlink" hlink="hlink"/>
  <p:sldLayoutIdLst>
    <p:sldLayoutId id="2147483655" r:id="rId2"/>
    <p:sldLayoutId id="2147483656"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50.png"/><Relationship Id="rId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37.png"/><Relationship Id="rId7"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hyperlink" Target="https://share.streamlit.io/siewpingyeo/capstone-project--end-to-end-ml-on-topic-classification-and-sentiment-analysis/main/Streamlit/streamlit_app_capstone.py" TargetMode="External"/><Relationship Id="rId5" Type="http://schemas.openxmlformats.org/officeDocument/2006/relationships/image" Target="../media/image47.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hyperlink" Target="https://public.tableau.com/app/profile/darren.hum/viz/ML-hotel-reviews-sentiment-and-topic-1_0/1_Introduction" TargetMode="External"/><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s://public.tableau.com/views/ML-hotel-reviews-sentiment-and-topic-1_0/1_Introduction?:language=en-US&amp;:display_count=n&amp;:origin=viz_share_link" TargetMode="External"/><Relationship Id="rId4" Type="http://schemas.openxmlformats.org/officeDocument/2006/relationships/hyperlink" Target="https://share.streamlit.io/siewpingyeo/capstone-project--end-to-end-ml-on-topic-classification-and-sentiment-analysis/main/Streamlit/streamlit_app_capstone.py" TargetMode="External"/><Relationship Id="rId5" Type="http://schemas.openxmlformats.org/officeDocument/2006/relationships/hyperlink" Target="https://github.com/SiewPingYeo/Capstone-Project--End-to-End-ML-on-Topic-Classification-and-Sentiment-Analysi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8.jpg"/><Relationship Id="rId5" Type="http://schemas.openxmlformats.org/officeDocument/2006/relationships/image" Target="../media/image19.jpg"/><Relationship Id="rId6"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nvSpPr>
        <p:spPr>
          <a:xfrm>
            <a:off x="4437675" y="4379875"/>
            <a:ext cx="7348800" cy="1754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SG" sz="5400">
                <a:solidFill>
                  <a:srgbClr val="3A3838"/>
                </a:solidFill>
                <a:latin typeface="Montserrat"/>
                <a:ea typeface="Montserrat"/>
                <a:cs typeface="Montserrat"/>
                <a:sym typeface="Montserrat"/>
              </a:rPr>
              <a:t>IBIS BUDGET REVIEWS</a:t>
            </a:r>
            <a:endParaRPr sz="5400">
              <a:latin typeface="Montserrat"/>
              <a:ea typeface="Montserrat"/>
              <a:cs typeface="Montserrat"/>
              <a:sym typeface="Montserrat"/>
            </a:endParaRPr>
          </a:p>
        </p:txBody>
      </p:sp>
      <p:sp>
        <p:nvSpPr>
          <p:cNvPr id="67" name="Google Shape;67;p1"/>
          <p:cNvSpPr txBox="1"/>
          <p:nvPr/>
        </p:nvSpPr>
        <p:spPr>
          <a:xfrm>
            <a:off x="7702525" y="706675"/>
            <a:ext cx="4083900" cy="1400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0" lang="en-SG" sz="2300" u="none" cap="none" strike="noStrike">
                <a:solidFill>
                  <a:srgbClr val="3A3838"/>
                </a:solidFill>
                <a:latin typeface="Raleway"/>
                <a:ea typeface="Raleway"/>
                <a:cs typeface="Raleway"/>
                <a:sym typeface="Raleway"/>
              </a:rPr>
              <a:t>Topic Modelling</a:t>
            </a:r>
            <a:endParaRPr sz="2300">
              <a:solidFill>
                <a:srgbClr val="3A3838"/>
              </a:solidFill>
              <a:latin typeface="Raleway"/>
              <a:ea typeface="Raleway"/>
              <a:cs typeface="Raleway"/>
              <a:sym typeface="Raleway"/>
            </a:endParaRPr>
          </a:p>
          <a:p>
            <a:pPr indent="0" lvl="0" marL="0" marR="0" rtl="0" algn="r">
              <a:spcBef>
                <a:spcPts val="0"/>
              </a:spcBef>
              <a:spcAft>
                <a:spcPts val="0"/>
              </a:spcAft>
              <a:buNone/>
            </a:pPr>
            <a:r>
              <a:rPr i="0" lang="en-SG" sz="2300" u="none" cap="none" strike="noStrike">
                <a:solidFill>
                  <a:srgbClr val="3A3838"/>
                </a:solidFill>
                <a:latin typeface="Raleway"/>
                <a:ea typeface="Raleway"/>
                <a:cs typeface="Raleway"/>
                <a:sym typeface="Raleway"/>
              </a:rPr>
              <a:t>Sentiment A</a:t>
            </a:r>
            <a:r>
              <a:rPr lang="en-SG" sz="2300">
                <a:solidFill>
                  <a:srgbClr val="3A3838"/>
                </a:solidFill>
                <a:latin typeface="Raleway"/>
                <a:ea typeface="Raleway"/>
                <a:cs typeface="Raleway"/>
                <a:sym typeface="Raleway"/>
              </a:rPr>
              <a:t>nalysis</a:t>
            </a:r>
            <a:r>
              <a:rPr i="0" lang="en-SG" sz="2300" u="none" cap="none" strike="noStrike">
                <a:solidFill>
                  <a:srgbClr val="3A3838"/>
                </a:solidFill>
                <a:latin typeface="Raleway"/>
                <a:ea typeface="Raleway"/>
                <a:cs typeface="Raleway"/>
                <a:sym typeface="Raleway"/>
              </a:rPr>
              <a:t> </a:t>
            </a:r>
            <a:endParaRPr sz="2300">
              <a:latin typeface="Raleway"/>
              <a:ea typeface="Raleway"/>
              <a:cs typeface="Raleway"/>
              <a:sym typeface="Raleway"/>
            </a:endParaRPr>
          </a:p>
          <a:p>
            <a:pPr indent="0" lvl="0" marL="0" marR="0" rtl="0" algn="r">
              <a:spcBef>
                <a:spcPts val="0"/>
              </a:spcBef>
              <a:spcAft>
                <a:spcPts val="0"/>
              </a:spcAft>
              <a:buNone/>
            </a:pPr>
            <a:r>
              <a:rPr b="1" lang="en-SG" sz="1600">
                <a:solidFill>
                  <a:srgbClr val="3A3838"/>
                </a:solidFill>
                <a:latin typeface="Raleway"/>
                <a:ea typeface="Raleway"/>
                <a:cs typeface="Raleway"/>
                <a:sym typeface="Raleway"/>
              </a:rPr>
              <a:t>with   </a:t>
            </a:r>
            <a:endParaRPr b="1" sz="1600">
              <a:solidFill>
                <a:srgbClr val="3A3838"/>
              </a:solidFill>
              <a:latin typeface="Raleway"/>
              <a:ea typeface="Raleway"/>
              <a:cs typeface="Raleway"/>
              <a:sym typeface="Raleway"/>
            </a:endParaRPr>
          </a:p>
          <a:p>
            <a:pPr indent="0" lvl="0" marL="0" marR="0" rtl="0" algn="r">
              <a:spcBef>
                <a:spcPts val="0"/>
              </a:spcBef>
              <a:spcAft>
                <a:spcPts val="0"/>
              </a:spcAft>
              <a:buNone/>
            </a:pPr>
            <a:r>
              <a:rPr lang="en-SG" sz="2300">
                <a:solidFill>
                  <a:srgbClr val="3A3838"/>
                </a:solidFill>
                <a:latin typeface="Raleway"/>
                <a:ea typeface="Raleway"/>
                <a:cs typeface="Raleway"/>
                <a:sym typeface="Raleway"/>
              </a:rPr>
              <a:t>Machine Learning and NLP</a:t>
            </a:r>
            <a:endParaRPr sz="2300">
              <a:latin typeface="Raleway"/>
              <a:ea typeface="Raleway"/>
              <a:cs typeface="Raleway"/>
              <a:sym typeface="Raleway"/>
            </a:endParaRPr>
          </a:p>
        </p:txBody>
      </p:sp>
      <p:sp>
        <p:nvSpPr>
          <p:cNvPr id="68" name="Google Shape;68;p1"/>
          <p:cNvSpPr txBox="1"/>
          <p:nvPr/>
        </p:nvSpPr>
        <p:spPr>
          <a:xfrm>
            <a:off x="7244725" y="4152100"/>
            <a:ext cx="4541700" cy="354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SG" sz="1700" u="none" cap="none" strike="noStrike">
                <a:solidFill>
                  <a:srgbClr val="3A3838"/>
                </a:solidFill>
                <a:latin typeface="Raleway"/>
                <a:ea typeface="Raleway"/>
                <a:cs typeface="Raleway"/>
                <a:sym typeface="Raleway"/>
              </a:rPr>
              <a:t>Yeo Siew Ping</a:t>
            </a:r>
            <a:r>
              <a:rPr b="1" lang="en-SG" sz="1700">
                <a:solidFill>
                  <a:srgbClr val="3A3838"/>
                </a:solidFill>
                <a:latin typeface="Raleway"/>
                <a:ea typeface="Raleway"/>
                <a:cs typeface="Raleway"/>
                <a:sym typeface="Raleway"/>
              </a:rPr>
              <a:t>・</a:t>
            </a:r>
            <a:r>
              <a:rPr b="1" i="0" lang="en-SG" sz="1700" u="none" cap="none" strike="noStrike">
                <a:solidFill>
                  <a:srgbClr val="3A3838"/>
                </a:solidFill>
                <a:latin typeface="Raleway"/>
                <a:ea typeface="Raleway"/>
                <a:cs typeface="Raleway"/>
                <a:sym typeface="Raleway"/>
              </a:rPr>
              <a:t>Darren H</a:t>
            </a:r>
            <a:r>
              <a:rPr b="1" lang="en-SG" sz="1700">
                <a:solidFill>
                  <a:srgbClr val="3A3838"/>
                </a:solidFill>
                <a:latin typeface="Raleway"/>
                <a:ea typeface="Raleway"/>
                <a:cs typeface="Raleway"/>
                <a:sym typeface="Raleway"/>
              </a:rPr>
              <a:t>um・</a:t>
            </a:r>
            <a:r>
              <a:rPr b="1" i="0" lang="en-SG" sz="1700" u="none" cap="none" strike="noStrike">
                <a:solidFill>
                  <a:srgbClr val="3A3838"/>
                </a:solidFill>
                <a:latin typeface="Raleway"/>
                <a:ea typeface="Raleway"/>
                <a:cs typeface="Raleway"/>
                <a:sym typeface="Raleway"/>
              </a:rPr>
              <a:t>Edwin Wan</a:t>
            </a:r>
            <a:endParaRPr sz="13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3"/>
          <p:cNvSpPr txBox="1"/>
          <p:nvPr>
            <p:ph type="title"/>
          </p:nvPr>
        </p:nvSpPr>
        <p:spPr>
          <a:xfrm>
            <a:off x="1472419" y="2551478"/>
            <a:ext cx="3632981"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ourier New"/>
              <a:buNone/>
            </a:pPr>
            <a:r>
              <a:rPr b="1" lang="en-SG" sz="6000">
                <a:latin typeface="Montserrat"/>
                <a:ea typeface="Montserrat"/>
                <a:cs typeface="Montserrat"/>
                <a:sym typeface="Montserrat"/>
              </a:rPr>
              <a:t>Process</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2ea60de5fc_3_877"/>
          <p:cNvSpPr txBox="1"/>
          <p:nvPr>
            <p:ph type="title"/>
          </p:nvPr>
        </p:nvSpPr>
        <p:spPr>
          <a:xfrm>
            <a:off x="557225" y="349375"/>
            <a:ext cx="10796700" cy="771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sz="3000"/>
              <a:t>Workflow </a:t>
            </a:r>
            <a:endParaRPr sz="3000"/>
          </a:p>
        </p:txBody>
      </p:sp>
      <p:sp>
        <p:nvSpPr>
          <p:cNvPr id="152" name="Google Shape;152;g12ea60de5fc_3_877"/>
          <p:cNvSpPr/>
          <p:nvPr/>
        </p:nvSpPr>
        <p:spPr>
          <a:xfrm>
            <a:off x="717713" y="2277325"/>
            <a:ext cx="2028900" cy="1392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aleway"/>
              <a:ea typeface="Raleway"/>
              <a:cs typeface="Raleway"/>
              <a:sym typeface="Raleway"/>
            </a:endParaRPr>
          </a:p>
          <a:p>
            <a:pPr indent="0" lvl="0" marL="0" rtl="0" algn="ctr">
              <a:spcBef>
                <a:spcPts val="0"/>
              </a:spcBef>
              <a:spcAft>
                <a:spcPts val="0"/>
              </a:spcAft>
              <a:buNone/>
            </a:pPr>
            <a:r>
              <a:t/>
            </a:r>
            <a:endParaRPr b="1">
              <a:latin typeface="Raleway"/>
              <a:ea typeface="Raleway"/>
              <a:cs typeface="Raleway"/>
              <a:sym typeface="Raleway"/>
            </a:endParaRPr>
          </a:p>
          <a:p>
            <a:pPr indent="0" lvl="0" marL="0" rtl="0" algn="ctr">
              <a:spcBef>
                <a:spcPts val="0"/>
              </a:spcBef>
              <a:spcAft>
                <a:spcPts val="0"/>
              </a:spcAft>
              <a:buNone/>
            </a:pPr>
            <a:r>
              <a:rPr b="1" lang="en-SG">
                <a:latin typeface="Raleway"/>
                <a:ea typeface="Raleway"/>
                <a:cs typeface="Raleway"/>
                <a:sym typeface="Raleway"/>
              </a:rPr>
              <a:t>Web-scraping to obtain reviews from TripAdvisor </a:t>
            </a:r>
            <a:endParaRPr b="1">
              <a:latin typeface="Raleway"/>
              <a:ea typeface="Raleway"/>
              <a:cs typeface="Raleway"/>
              <a:sym typeface="Raleway"/>
            </a:endParaRPr>
          </a:p>
        </p:txBody>
      </p:sp>
      <p:sp>
        <p:nvSpPr>
          <p:cNvPr id="153" name="Google Shape;153;g12ea60de5fc_3_877"/>
          <p:cNvSpPr/>
          <p:nvPr/>
        </p:nvSpPr>
        <p:spPr>
          <a:xfrm>
            <a:off x="3718038" y="2277325"/>
            <a:ext cx="2028900" cy="1392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SG"/>
              <a:t>Text Pre-Processing</a:t>
            </a:r>
            <a:endParaRPr b="1"/>
          </a:p>
        </p:txBody>
      </p:sp>
      <p:sp>
        <p:nvSpPr>
          <p:cNvPr id="154" name="Google Shape;154;g12ea60de5fc_3_877"/>
          <p:cNvSpPr/>
          <p:nvPr/>
        </p:nvSpPr>
        <p:spPr>
          <a:xfrm>
            <a:off x="6632638" y="2277325"/>
            <a:ext cx="2093100" cy="1392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SG"/>
              <a:t>Topic Modelling: Latent Dirichlet Allocation (LDA) </a:t>
            </a:r>
            <a:endParaRPr/>
          </a:p>
        </p:txBody>
      </p:sp>
      <p:sp>
        <p:nvSpPr>
          <p:cNvPr id="155" name="Google Shape;155;g12ea60de5fc_3_877"/>
          <p:cNvSpPr/>
          <p:nvPr/>
        </p:nvSpPr>
        <p:spPr>
          <a:xfrm>
            <a:off x="9590088" y="2277325"/>
            <a:ext cx="2028900" cy="1392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SG"/>
              <a:t>Sentiment Analysis using TextBlob</a:t>
            </a:r>
            <a:endParaRPr/>
          </a:p>
        </p:txBody>
      </p:sp>
      <p:sp>
        <p:nvSpPr>
          <p:cNvPr id="156" name="Google Shape;156;g12ea60de5fc_3_877"/>
          <p:cNvSpPr/>
          <p:nvPr/>
        </p:nvSpPr>
        <p:spPr>
          <a:xfrm>
            <a:off x="9590088" y="4515550"/>
            <a:ext cx="2028900" cy="1392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SG"/>
              <a:t>EDA</a:t>
            </a:r>
            <a:endParaRPr b="1"/>
          </a:p>
        </p:txBody>
      </p:sp>
      <p:sp>
        <p:nvSpPr>
          <p:cNvPr id="157" name="Google Shape;157;g12ea60de5fc_3_877"/>
          <p:cNvSpPr/>
          <p:nvPr/>
        </p:nvSpPr>
        <p:spPr>
          <a:xfrm>
            <a:off x="6632638" y="4515550"/>
            <a:ext cx="2093100" cy="1392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SG"/>
              <a:t>Topic Classification:</a:t>
            </a:r>
            <a:endParaRPr b="1"/>
          </a:p>
          <a:p>
            <a:pPr indent="0" lvl="0" marL="0" rtl="0" algn="ctr">
              <a:spcBef>
                <a:spcPts val="0"/>
              </a:spcBef>
              <a:spcAft>
                <a:spcPts val="0"/>
              </a:spcAft>
              <a:buNone/>
            </a:pPr>
            <a:r>
              <a:rPr b="1" lang="en-SG"/>
              <a:t>Linear SVC</a:t>
            </a:r>
            <a:endParaRPr b="1"/>
          </a:p>
        </p:txBody>
      </p:sp>
      <p:sp>
        <p:nvSpPr>
          <p:cNvPr id="158" name="Google Shape;158;g12ea60de5fc_3_877"/>
          <p:cNvSpPr/>
          <p:nvPr/>
        </p:nvSpPr>
        <p:spPr>
          <a:xfrm>
            <a:off x="717713" y="4515550"/>
            <a:ext cx="5029200" cy="1392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SG"/>
              <a:t>Delivery: </a:t>
            </a:r>
            <a:endParaRPr b="1"/>
          </a:p>
          <a:p>
            <a:pPr indent="0" lvl="0" marL="0" rtl="0" algn="ctr">
              <a:spcBef>
                <a:spcPts val="0"/>
              </a:spcBef>
              <a:spcAft>
                <a:spcPts val="0"/>
              </a:spcAft>
              <a:buNone/>
            </a:pPr>
            <a:r>
              <a:rPr b="1" lang="en-SG"/>
              <a:t>Tableau Dashboard + Streamlit Deployment</a:t>
            </a:r>
            <a:endParaRPr b="1"/>
          </a:p>
        </p:txBody>
      </p:sp>
      <p:pic>
        <p:nvPicPr>
          <p:cNvPr id="159" name="Google Shape;159;g12ea60de5fc_3_877"/>
          <p:cNvPicPr preferRelativeResize="0"/>
          <p:nvPr/>
        </p:nvPicPr>
        <p:blipFill>
          <a:blip r:embed="rId3">
            <a:alphaModFix/>
          </a:blip>
          <a:stretch>
            <a:fillRect/>
          </a:stretch>
        </p:blipFill>
        <p:spPr>
          <a:xfrm>
            <a:off x="1507775" y="2380650"/>
            <a:ext cx="448775" cy="470750"/>
          </a:xfrm>
          <a:prstGeom prst="rect">
            <a:avLst/>
          </a:prstGeom>
          <a:noFill/>
          <a:ln>
            <a:noFill/>
          </a:ln>
        </p:spPr>
      </p:pic>
      <p:cxnSp>
        <p:nvCxnSpPr>
          <p:cNvPr id="160" name="Google Shape;160;g12ea60de5fc_3_877"/>
          <p:cNvCxnSpPr>
            <a:stCxn id="152" idx="3"/>
            <a:endCxn id="153" idx="1"/>
          </p:cNvCxnSpPr>
          <p:nvPr/>
        </p:nvCxnSpPr>
        <p:spPr>
          <a:xfrm>
            <a:off x="2746613" y="2973475"/>
            <a:ext cx="971400" cy="0"/>
          </a:xfrm>
          <a:prstGeom prst="straightConnector1">
            <a:avLst/>
          </a:prstGeom>
          <a:noFill/>
          <a:ln cap="flat" cmpd="sng" w="28575">
            <a:solidFill>
              <a:schemeClr val="dk2"/>
            </a:solidFill>
            <a:prstDash val="solid"/>
            <a:round/>
            <a:headEnd len="med" w="med" type="none"/>
            <a:tailEnd len="med" w="med" type="triangle"/>
          </a:ln>
        </p:spPr>
      </p:cxnSp>
      <p:cxnSp>
        <p:nvCxnSpPr>
          <p:cNvPr id="161" name="Google Shape;161;g12ea60de5fc_3_877"/>
          <p:cNvCxnSpPr/>
          <p:nvPr/>
        </p:nvCxnSpPr>
        <p:spPr>
          <a:xfrm>
            <a:off x="5725550" y="2973475"/>
            <a:ext cx="885600" cy="0"/>
          </a:xfrm>
          <a:prstGeom prst="straightConnector1">
            <a:avLst/>
          </a:prstGeom>
          <a:noFill/>
          <a:ln cap="flat" cmpd="sng" w="28575">
            <a:solidFill>
              <a:schemeClr val="dk2"/>
            </a:solidFill>
            <a:prstDash val="solid"/>
            <a:round/>
            <a:headEnd len="med" w="med" type="none"/>
            <a:tailEnd len="med" w="med" type="triangle"/>
          </a:ln>
        </p:spPr>
      </p:cxnSp>
      <p:cxnSp>
        <p:nvCxnSpPr>
          <p:cNvPr id="162" name="Google Shape;162;g12ea60de5fc_3_877"/>
          <p:cNvCxnSpPr>
            <a:stCxn id="154" idx="3"/>
            <a:endCxn id="155" idx="1"/>
          </p:cNvCxnSpPr>
          <p:nvPr/>
        </p:nvCxnSpPr>
        <p:spPr>
          <a:xfrm>
            <a:off x="8725738" y="2973475"/>
            <a:ext cx="864300" cy="0"/>
          </a:xfrm>
          <a:prstGeom prst="straightConnector1">
            <a:avLst/>
          </a:prstGeom>
          <a:noFill/>
          <a:ln cap="flat" cmpd="sng" w="28575">
            <a:solidFill>
              <a:schemeClr val="dk2"/>
            </a:solidFill>
            <a:prstDash val="solid"/>
            <a:round/>
            <a:headEnd len="med" w="med" type="none"/>
            <a:tailEnd len="med" w="med" type="triangle"/>
          </a:ln>
        </p:spPr>
      </p:cxnSp>
      <p:cxnSp>
        <p:nvCxnSpPr>
          <p:cNvPr id="163" name="Google Shape;163;g12ea60de5fc_3_877"/>
          <p:cNvCxnSpPr>
            <a:stCxn id="155" idx="2"/>
            <a:endCxn id="156" idx="0"/>
          </p:cNvCxnSpPr>
          <p:nvPr/>
        </p:nvCxnSpPr>
        <p:spPr>
          <a:xfrm>
            <a:off x="10604538" y="3669625"/>
            <a:ext cx="0" cy="846000"/>
          </a:xfrm>
          <a:prstGeom prst="straightConnector1">
            <a:avLst/>
          </a:prstGeom>
          <a:noFill/>
          <a:ln cap="flat" cmpd="sng" w="28575">
            <a:solidFill>
              <a:schemeClr val="dk2"/>
            </a:solidFill>
            <a:prstDash val="solid"/>
            <a:round/>
            <a:headEnd len="med" w="med" type="none"/>
            <a:tailEnd len="med" w="med" type="triangle"/>
          </a:ln>
        </p:spPr>
      </p:cxnSp>
      <p:cxnSp>
        <p:nvCxnSpPr>
          <p:cNvPr id="164" name="Google Shape;164;g12ea60de5fc_3_877"/>
          <p:cNvCxnSpPr>
            <a:stCxn id="156" idx="1"/>
            <a:endCxn id="157" idx="3"/>
          </p:cNvCxnSpPr>
          <p:nvPr/>
        </p:nvCxnSpPr>
        <p:spPr>
          <a:xfrm rot="10800000">
            <a:off x="8725788" y="5211700"/>
            <a:ext cx="864300" cy="0"/>
          </a:xfrm>
          <a:prstGeom prst="straightConnector1">
            <a:avLst/>
          </a:prstGeom>
          <a:noFill/>
          <a:ln cap="flat" cmpd="sng" w="28575">
            <a:solidFill>
              <a:schemeClr val="dk2"/>
            </a:solidFill>
            <a:prstDash val="solid"/>
            <a:round/>
            <a:headEnd len="med" w="med" type="none"/>
            <a:tailEnd len="med" w="med" type="triangle"/>
          </a:ln>
        </p:spPr>
      </p:cxnSp>
      <p:cxnSp>
        <p:nvCxnSpPr>
          <p:cNvPr id="165" name="Google Shape;165;g12ea60de5fc_3_877"/>
          <p:cNvCxnSpPr>
            <a:stCxn id="157" idx="1"/>
            <a:endCxn id="158" idx="3"/>
          </p:cNvCxnSpPr>
          <p:nvPr/>
        </p:nvCxnSpPr>
        <p:spPr>
          <a:xfrm rot="10800000">
            <a:off x="5747038" y="5211700"/>
            <a:ext cx="885600" cy="0"/>
          </a:xfrm>
          <a:prstGeom prst="straightConnector1">
            <a:avLst/>
          </a:prstGeom>
          <a:noFill/>
          <a:ln cap="flat" cmpd="sng" w="28575">
            <a:solidFill>
              <a:schemeClr val="dk2"/>
            </a:solidFill>
            <a:prstDash val="solid"/>
            <a:round/>
            <a:headEnd len="med" w="med" type="none"/>
            <a:tailEnd len="med" w="med" type="triangle"/>
          </a:ln>
        </p:spPr>
      </p:cxnSp>
      <p:pic>
        <p:nvPicPr>
          <p:cNvPr id="166" name="Google Shape;166;g12ea60de5fc_3_877"/>
          <p:cNvPicPr preferRelativeResize="0"/>
          <p:nvPr/>
        </p:nvPicPr>
        <p:blipFill>
          <a:blip r:embed="rId4">
            <a:alphaModFix/>
          </a:blip>
          <a:stretch>
            <a:fillRect/>
          </a:stretch>
        </p:blipFill>
        <p:spPr>
          <a:xfrm>
            <a:off x="573013" y="2140925"/>
            <a:ext cx="432000" cy="432000"/>
          </a:xfrm>
          <a:prstGeom prst="rect">
            <a:avLst/>
          </a:prstGeom>
          <a:noFill/>
          <a:ln>
            <a:noFill/>
          </a:ln>
        </p:spPr>
      </p:pic>
      <p:pic>
        <p:nvPicPr>
          <p:cNvPr id="167" name="Google Shape;167;g12ea60de5fc_3_877"/>
          <p:cNvPicPr preferRelativeResize="0"/>
          <p:nvPr/>
        </p:nvPicPr>
        <p:blipFill>
          <a:blip r:embed="rId5">
            <a:alphaModFix/>
          </a:blip>
          <a:stretch>
            <a:fillRect/>
          </a:stretch>
        </p:blipFill>
        <p:spPr>
          <a:xfrm>
            <a:off x="3544088" y="2140925"/>
            <a:ext cx="432000" cy="432000"/>
          </a:xfrm>
          <a:prstGeom prst="rect">
            <a:avLst/>
          </a:prstGeom>
          <a:noFill/>
          <a:ln>
            <a:noFill/>
          </a:ln>
        </p:spPr>
      </p:pic>
      <p:pic>
        <p:nvPicPr>
          <p:cNvPr id="168" name="Google Shape;168;g12ea60de5fc_3_877"/>
          <p:cNvPicPr preferRelativeResize="0"/>
          <p:nvPr/>
        </p:nvPicPr>
        <p:blipFill>
          <a:blip r:embed="rId6">
            <a:alphaModFix/>
          </a:blip>
          <a:stretch>
            <a:fillRect/>
          </a:stretch>
        </p:blipFill>
        <p:spPr>
          <a:xfrm>
            <a:off x="6490888" y="2138538"/>
            <a:ext cx="432000" cy="432000"/>
          </a:xfrm>
          <a:prstGeom prst="rect">
            <a:avLst/>
          </a:prstGeom>
          <a:noFill/>
          <a:ln>
            <a:noFill/>
          </a:ln>
        </p:spPr>
      </p:pic>
      <p:pic>
        <p:nvPicPr>
          <p:cNvPr id="169" name="Google Shape;169;g12ea60de5fc_3_877"/>
          <p:cNvPicPr preferRelativeResize="0"/>
          <p:nvPr/>
        </p:nvPicPr>
        <p:blipFill>
          <a:blip r:embed="rId7">
            <a:alphaModFix/>
          </a:blip>
          <a:stretch>
            <a:fillRect/>
          </a:stretch>
        </p:blipFill>
        <p:spPr>
          <a:xfrm>
            <a:off x="9468888" y="2138538"/>
            <a:ext cx="432000" cy="432000"/>
          </a:xfrm>
          <a:prstGeom prst="rect">
            <a:avLst/>
          </a:prstGeom>
          <a:noFill/>
          <a:ln>
            <a:noFill/>
          </a:ln>
        </p:spPr>
      </p:pic>
      <p:pic>
        <p:nvPicPr>
          <p:cNvPr id="170" name="Google Shape;170;g12ea60de5fc_3_877"/>
          <p:cNvPicPr preferRelativeResize="0"/>
          <p:nvPr/>
        </p:nvPicPr>
        <p:blipFill>
          <a:blip r:embed="rId8">
            <a:alphaModFix/>
          </a:blip>
          <a:stretch>
            <a:fillRect/>
          </a:stretch>
        </p:blipFill>
        <p:spPr>
          <a:xfrm>
            <a:off x="9449138" y="4363750"/>
            <a:ext cx="432000" cy="432000"/>
          </a:xfrm>
          <a:prstGeom prst="rect">
            <a:avLst/>
          </a:prstGeom>
          <a:noFill/>
          <a:ln>
            <a:noFill/>
          </a:ln>
        </p:spPr>
      </p:pic>
      <p:pic>
        <p:nvPicPr>
          <p:cNvPr id="171" name="Google Shape;171;g12ea60de5fc_3_877"/>
          <p:cNvPicPr preferRelativeResize="0"/>
          <p:nvPr/>
        </p:nvPicPr>
        <p:blipFill>
          <a:blip r:embed="rId9">
            <a:alphaModFix/>
          </a:blip>
          <a:stretch>
            <a:fillRect/>
          </a:stretch>
        </p:blipFill>
        <p:spPr>
          <a:xfrm>
            <a:off x="6490888" y="4363750"/>
            <a:ext cx="432000" cy="432000"/>
          </a:xfrm>
          <a:prstGeom prst="rect">
            <a:avLst/>
          </a:prstGeom>
          <a:noFill/>
          <a:ln>
            <a:noFill/>
          </a:ln>
        </p:spPr>
      </p:pic>
      <p:pic>
        <p:nvPicPr>
          <p:cNvPr id="172" name="Google Shape;172;g12ea60de5fc_3_877"/>
          <p:cNvPicPr preferRelativeResize="0"/>
          <p:nvPr/>
        </p:nvPicPr>
        <p:blipFill>
          <a:blip r:embed="rId10">
            <a:alphaModFix/>
          </a:blip>
          <a:stretch>
            <a:fillRect/>
          </a:stretch>
        </p:blipFill>
        <p:spPr>
          <a:xfrm>
            <a:off x="573013" y="4369575"/>
            <a:ext cx="432000" cy="43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5"/>
          <p:cNvSpPr txBox="1"/>
          <p:nvPr>
            <p:ph type="title"/>
          </p:nvPr>
        </p:nvSpPr>
        <p:spPr>
          <a:xfrm>
            <a:off x="542125" y="361425"/>
            <a:ext cx="10811700" cy="978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a:t>1.  Web - Scraping</a:t>
            </a:r>
            <a:endParaRPr/>
          </a:p>
        </p:txBody>
      </p:sp>
      <p:sp>
        <p:nvSpPr>
          <p:cNvPr id="178" name="Google Shape;178;p15"/>
          <p:cNvSpPr txBox="1"/>
          <p:nvPr>
            <p:ph idx="1" type="body"/>
          </p:nvPr>
        </p:nvSpPr>
        <p:spPr>
          <a:xfrm>
            <a:off x="838200" y="1979873"/>
            <a:ext cx="4745100" cy="4289100"/>
          </a:xfrm>
          <a:prstGeom prst="rect">
            <a:avLst/>
          </a:prstGeom>
          <a:noFill/>
          <a:ln>
            <a:noFill/>
          </a:ln>
        </p:spPr>
        <p:txBody>
          <a:bodyPr anchorCtr="0" anchor="t" bIns="45700" lIns="91425" spcFirstLastPara="1" rIns="91425" wrap="square" tIns="45700">
            <a:noAutofit/>
          </a:bodyPr>
          <a:lstStyle/>
          <a:p>
            <a:pPr indent="-234950" lvl="0" marL="228600" rtl="0" algn="l">
              <a:lnSpc>
                <a:spcPct val="90000"/>
              </a:lnSpc>
              <a:spcBef>
                <a:spcPts val="0"/>
              </a:spcBef>
              <a:spcAft>
                <a:spcPts val="0"/>
              </a:spcAft>
              <a:buClr>
                <a:schemeClr val="dk1"/>
              </a:buClr>
              <a:buSzPts val="2100"/>
              <a:buChar char="•"/>
            </a:pPr>
            <a:r>
              <a:rPr lang="en-SG" sz="2100"/>
              <a:t>TripAdvisor reviews are </a:t>
            </a:r>
            <a:r>
              <a:rPr lang="en-SG" sz="2100"/>
              <a:t>scraped using Selenium </a:t>
            </a:r>
            <a:endParaRPr sz="2100"/>
          </a:p>
          <a:p>
            <a:pPr indent="0" lvl="0" marL="228600" rtl="0" algn="l">
              <a:lnSpc>
                <a:spcPct val="90000"/>
              </a:lnSpc>
              <a:spcBef>
                <a:spcPts val="0"/>
              </a:spcBef>
              <a:spcAft>
                <a:spcPts val="0"/>
              </a:spcAft>
              <a:buNone/>
            </a:pPr>
            <a:r>
              <a:t/>
            </a:r>
            <a:endParaRPr sz="2100"/>
          </a:p>
          <a:p>
            <a:pPr indent="-234950" lvl="0" marL="228600" rtl="0" algn="l">
              <a:lnSpc>
                <a:spcPct val="90000"/>
              </a:lnSpc>
              <a:spcBef>
                <a:spcPts val="1000"/>
              </a:spcBef>
              <a:spcAft>
                <a:spcPts val="0"/>
              </a:spcAft>
              <a:buClr>
                <a:schemeClr val="dk1"/>
              </a:buClr>
              <a:buSzPts val="2100"/>
              <a:buChar char="•"/>
            </a:pPr>
            <a:r>
              <a:rPr lang="en-SG" sz="2100"/>
              <a:t>Versatile function to either scrape all reviews, first few pages or new reviews based on date input</a:t>
            </a:r>
            <a:endParaRPr sz="2100"/>
          </a:p>
          <a:p>
            <a:pPr indent="0" lvl="0" marL="228600" rtl="0" algn="l">
              <a:lnSpc>
                <a:spcPct val="90000"/>
              </a:lnSpc>
              <a:spcBef>
                <a:spcPts val="1000"/>
              </a:spcBef>
              <a:spcAft>
                <a:spcPts val="0"/>
              </a:spcAft>
              <a:buNone/>
            </a:pPr>
            <a:r>
              <a:t/>
            </a:r>
            <a:endParaRPr sz="2100"/>
          </a:p>
          <a:p>
            <a:pPr indent="-234950" lvl="0" marL="228600" rtl="0" algn="l">
              <a:lnSpc>
                <a:spcPct val="90000"/>
              </a:lnSpc>
              <a:spcBef>
                <a:spcPts val="1000"/>
              </a:spcBef>
              <a:spcAft>
                <a:spcPts val="0"/>
              </a:spcAft>
              <a:buClr>
                <a:schemeClr val="dk1"/>
              </a:buClr>
              <a:buSzPts val="2100"/>
              <a:buChar char="•"/>
            </a:pPr>
            <a:r>
              <a:rPr lang="en-SG" sz="2100"/>
              <a:t>Include hotel name, date of review, title, review, star ratings</a:t>
            </a:r>
            <a:endParaRPr sz="2100"/>
          </a:p>
          <a:p>
            <a:pPr indent="0" lvl="0" marL="228600" rtl="0" algn="l">
              <a:lnSpc>
                <a:spcPct val="90000"/>
              </a:lnSpc>
              <a:spcBef>
                <a:spcPts val="1000"/>
              </a:spcBef>
              <a:spcAft>
                <a:spcPts val="0"/>
              </a:spcAft>
              <a:buNone/>
            </a:pPr>
            <a:r>
              <a:t/>
            </a:r>
            <a:endParaRPr sz="2100"/>
          </a:p>
          <a:p>
            <a:pPr indent="-234950" lvl="0" marL="228600" rtl="0" algn="l">
              <a:lnSpc>
                <a:spcPct val="90000"/>
              </a:lnSpc>
              <a:spcBef>
                <a:spcPts val="1000"/>
              </a:spcBef>
              <a:spcAft>
                <a:spcPts val="0"/>
              </a:spcAft>
              <a:buClr>
                <a:schemeClr val="dk1"/>
              </a:buClr>
              <a:buSzPts val="2100"/>
              <a:buChar char="•"/>
            </a:pPr>
            <a:r>
              <a:rPr lang="en-SG" sz="2100"/>
              <a:t>Saved as csv file to cater for different use</a:t>
            </a:r>
            <a:endParaRPr sz="2500"/>
          </a:p>
        </p:txBody>
      </p:sp>
      <p:pic>
        <p:nvPicPr>
          <p:cNvPr id="179" name="Google Shape;179;p15"/>
          <p:cNvPicPr preferRelativeResize="0"/>
          <p:nvPr/>
        </p:nvPicPr>
        <p:blipFill rotWithShape="1">
          <a:blip r:embed="rId3">
            <a:alphaModFix/>
          </a:blip>
          <a:srcRect b="0" l="0" r="0" t="0"/>
          <a:stretch/>
        </p:blipFill>
        <p:spPr>
          <a:xfrm>
            <a:off x="5936695" y="1804552"/>
            <a:ext cx="4211751" cy="2811659"/>
          </a:xfrm>
          <a:prstGeom prst="rect">
            <a:avLst/>
          </a:prstGeom>
          <a:noFill/>
          <a:ln>
            <a:noFill/>
          </a:ln>
        </p:spPr>
      </p:pic>
      <p:pic>
        <p:nvPicPr>
          <p:cNvPr id="180" name="Google Shape;180;p15"/>
          <p:cNvPicPr preferRelativeResize="0"/>
          <p:nvPr/>
        </p:nvPicPr>
        <p:blipFill rotWithShape="1">
          <a:blip r:embed="rId4">
            <a:alphaModFix/>
          </a:blip>
          <a:srcRect b="0" l="0" r="0" t="0"/>
          <a:stretch/>
        </p:blipFill>
        <p:spPr>
          <a:xfrm>
            <a:off x="6835200" y="4124857"/>
            <a:ext cx="4745018" cy="1880278"/>
          </a:xfrm>
          <a:prstGeom prst="rect">
            <a:avLst/>
          </a:prstGeom>
          <a:noFill/>
          <a:ln>
            <a:noFill/>
          </a:ln>
        </p:spPr>
      </p:pic>
      <p:pic>
        <p:nvPicPr>
          <p:cNvPr id="181" name="Google Shape;181;p15"/>
          <p:cNvPicPr preferRelativeResize="0"/>
          <p:nvPr/>
        </p:nvPicPr>
        <p:blipFill>
          <a:blip r:embed="rId5">
            <a:alphaModFix/>
          </a:blip>
          <a:stretch>
            <a:fillRect/>
          </a:stretch>
        </p:blipFill>
        <p:spPr>
          <a:xfrm>
            <a:off x="367298" y="291103"/>
            <a:ext cx="720000" cy="7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2ea60de5fc_7_0"/>
          <p:cNvSpPr txBox="1"/>
          <p:nvPr>
            <p:ph type="title"/>
          </p:nvPr>
        </p:nvSpPr>
        <p:spPr>
          <a:xfrm>
            <a:off x="838200" y="365126"/>
            <a:ext cx="10515600" cy="975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2.  Text Processing </a:t>
            </a:r>
            <a:endParaRPr/>
          </a:p>
        </p:txBody>
      </p:sp>
      <p:pic>
        <p:nvPicPr>
          <p:cNvPr id="188" name="Google Shape;188;g12ea60de5fc_7_0"/>
          <p:cNvPicPr preferRelativeResize="0"/>
          <p:nvPr/>
        </p:nvPicPr>
        <p:blipFill>
          <a:blip r:embed="rId3">
            <a:alphaModFix/>
          </a:blip>
          <a:stretch>
            <a:fillRect/>
          </a:stretch>
        </p:blipFill>
        <p:spPr>
          <a:xfrm>
            <a:off x="720075" y="288926"/>
            <a:ext cx="720000" cy="720000"/>
          </a:xfrm>
          <a:prstGeom prst="rect">
            <a:avLst/>
          </a:prstGeom>
          <a:noFill/>
          <a:ln>
            <a:noFill/>
          </a:ln>
        </p:spPr>
      </p:pic>
      <p:grpSp>
        <p:nvGrpSpPr>
          <p:cNvPr id="189" name="Google Shape;189;g12ea60de5fc_7_0"/>
          <p:cNvGrpSpPr/>
          <p:nvPr/>
        </p:nvGrpSpPr>
        <p:grpSpPr>
          <a:xfrm>
            <a:off x="720085" y="1746454"/>
            <a:ext cx="6226997" cy="754895"/>
            <a:chOff x="2789785" y="438789"/>
            <a:chExt cx="5221800" cy="731700"/>
          </a:xfrm>
        </p:grpSpPr>
        <p:sp>
          <p:nvSpPr>
            <p:cNvPr id="190" name="Google Shape;190;g12ea60de5fc_7_0"/>
            <p:cNvSpPr/>
            <p:nvPr/>
          </p:nvSpPr>
          <p:spPr>
            <a:xfrm>
              <a:off x="2789785" y="438789"/>
              <a:ext cx="5221800" cy="731700"/>
            </a:xfrm>
            <a:prstGeom prst="rect">
              <a:avLst/>
            </a:prstGeom>
            <a:solidFill>
              <a:srgbClr val="155B54"/>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191" name="Google Shape;191;g12ea60de5fc_7_0"/>
            <p:cNvSpPr txBox="1"/>
            <p:nvPr/>
          </p:nvSpPr>
          <p:spPr>
            <a:xfrm>
              <a:off x="2914389" y="523065"/>
              <a:ext cx="4765800" cy="5754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b="1" lang="en-SG" sz="1600">
                  <a:solidFill>
                    <a:srgbClr val="FFFFFF"/>
                  </a:solidFill>
                  <a:latin typeface="Raleway"/>
                  <a:ea typeface="Raleway"/>
                  <a:cs typeface="Raleway"/>
                  <a:sym typeface="Raleway"/>
                </a:rPr>
                <a:t>Change</a:t>
              </a:r>
              <a:r>
                <a:rPr b="1" lang="en-SG" sz="1600">
                  <a:solidFill>
                    <a:srgbClr val="FFFFFF"/>
                  </a:solidFill>
                  <a:latin typeface="Raleway"/>
                  <a:ea typeface="Raleway"/>
                  <a:cs typeface="Raleway"/>
                  <a:sym typeface="Raleway"/>
                </a:rPr>
                <a:t> text to lowercase</a:t>
              </a:r>
              <a:endParaRPr b="1" sz="1600">
                <a:solidFill>
                  <a:srgbClr val="FFFFFF"/>
                </a:solidFill>
                <a:latin typeface="Raleway"/>
                <a:ea typeface="Raleway"/>
                <a:cs typeface="Raleway"/>
                <a:sym typeface="Raleway"/>
              </a:endParaRPr>
            </a:p>
          </p:txBody>
        </p:sp>
      </p:grpSp>
      <p:grpSp>
        <p:nvGrpSpPr>
          <p:cNvPr id="192" name="Google Shape;192;g12ea60de5fc_7_0"/>
          <p:cNvGrpSpPr/>
          <p:nvPr/>
        </p:nvGrpSpPr>
        <p:grpSpPr>
          <a:xfrm>
            <a:off x="720063" y="2655474"/>
            <a:ext cx="5795908" cy="754895"/>
            <a:chOff x="2789787" y="1323150"/>
            <a:chExt cx="4860300" cy="731700"/>
          </a:xfrm>
        </p:grpSpPr>
        <p:sp>
          <p:nvSpPr>
            <p:cNvPr id="193" name="Google Shape;193;g12ea60de5fc_7_0"/>
            <p:cNvSpPr/>
            <p:nvPr/>
          </p:nvSpPr>
          <p:spPr>
            <a:xfrm>
              <a:off x="2789787" y="1323150"/>
              <a:ext cx="4860300" cy="731700"/>
            </a:xfrm>
            <a:prstGeom prst="rect">
              <a:avLst/>
            </a:prstGeom>
            <a:solidFill>
              <a:srgbClr val="1B786E"/>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194" name="Google Shape;194;g12ea60de5fc_7_0"/>
            <p:cNvSpPr txBox="1"/>
            <p:nvPr/>
          </p:nvSpPr>
          <p:spPr>
            <a:xfrm>
              <a:off x="2914387" y="1529721"/>
              <a:ext cx="43731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b="1" lang="en-SG" sz="1600">
                  <a:solidFill>
                    <a:srgbClr val="FFFFFF"/>
                  </a:solidFill>
                  <a:latin typeface="Raleway"/>
                  <a:ea typeface="Raleway"/>
                  <a:cs typeface="Raleway"/>
                  <a:sym typeface="Raleway"/>
                </a:rPr>
                <a:t>Remove noise - Punctuations, Emoticons, Symbols </a:t>
              </a:r>
              <a:endParaRPr b="1" sz="1600">
                <a:solidFill>
                  <a:srgbClr val="FFFFFF"/>
                </a:solidFill>
                <a:latin typeface="Raleway"/>
                <a:ea typeface="Raleway"/>
                <a:cs typeface="Raleway"/>
                <a:sym typeface="Raleway"/>
              </a:endParaRPr>
            </a:p>
          </p:txBody>
        </p:sp>
      </p:grpSp>
      <p:grpSp>
        <p:nvGrpSpPr>
          <p:cNvPr id="195" name="Google Shape;195;g12ea60de5fc_7_0"/>
          <p:cNvGrpSpPr/>
          <p:nvPr/>
        </p:nvGrpSpPr>
        <p:grpSpPr>
          <a:xfrm>
            <a:off x="720063" y="3566205"/>
            <a:ext cx="5363388" cy="754895"/>
            <a:chOff x="2789787" y="2204250"/>
            <a:chExt cx="4497600" cy="731700"/>
          </a:xfrm>
        </p:grpSpPr>
        <p:sp>
          <p:nvSpPr>
            <p:cNvPr id="196" name="Google Shape;196;g12ea60de5fc_7_0"/>
            <p:cNvSpPr/>
            <p:nvPr/>
          </p:nvSpPr>
          <p:spPr>
            <a:xfrm>
              <a:off x="2789787" y="2204250"/>
              <a:ext cx="4497600" cy="731700"/>
            </a:xfrm>
            <a:prstGeom prst="rect">
              <a:avLst/>
            </a:prstGeom>
            <a:solidFill>
              <a:srgbClr val="1D7E74"/>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197" name="Google Shape;197;g12ea60de5fc_7_0"/>
            <p:cNvSpPr txBox="1"/>
            <p:nvPr/>
          </p:nvSpPr>
          <p:spPr>
            <a:xfrm>
              <a:off x="2914388" y="2410805"/>
              <a:ext cx="38499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b="1" lang="en-SG" sz="1600">
                  <a:solidFill>
                    <a:srgbClr val="FFFFFF"/>
                  </a:solidFill>
                  <a:latin typeface="Raleway"/>
                  <a:ea typeface="Raleway"/>
                  <a:cs typeface="Raleway"/>
                  <a:sym typeface="Raleway"/>
                </a:rPr>
                <a:t>Tokenisation</a:t>
              </a:r>
              <a:endParaRPr b="1" sz="1600">
                <a:solidFill>
                  <a:srgbClr val="FFFFFF"/>
                </a:solidFill>
                <a:latin typeface="Raleway"/>
                <a:ea typeface="Raleway"/>
                <a:cs typeface="Raleway"/>
                <a:sym typeface="Raleway"/>
              </a:endParaRPr>
            </a:p>
          </p:txBody>
        </p:sp>
      </p:grpSp>
      <p:grpSp>
        <p:nvGrpSpPr>
          <p:cNvPr id="198" name="Google Shape;198;g12ea60de5fc_7_0"/>
          <p:cNvGrpSpPr/>
          <p:nvPr/>
        </p:nvGrpSpPr>
        <p:grpSpPr>
          <a:xfrm>
            <a:off x="720063" y="4477765"/>
            <a:ext cx="4932299" cy="754895"/>
            <a:chOff x="2789787" y="3088625"/>
            <a:chExt cx="4136100" cy="731700"/>
          </a:xfrm>
        </p:grpSpPr>
        <p:sp>
          <p:nvSpPr>
            <p:cNvPr id="199" name="Google Shape;199;g12ea60de5fc_7_0"/>
            <p:cNvSpPr/>
            <p:nvPr/>
          </p:nvSpPr>
          <p:spPr>
            <a:xfrm>
              <a:off x="2789787" y="3088625"/>
              <a:ext cx="4136100" cy="731700"/>
            </a:xfrm>
            <a:prstGeom prst="rect">
              <a:avLst/>
            </a:prstGeom>
            <a:solidFill>
              <a:srgbClr val="1F887E"/>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00" name="Google Shape;200;g12ea60de5fc_7_0"/>
            <p:cNvSpPr txBox="1"/>
            <p:nvPr/>
          </p:nvSpPr>
          <p:spPr>
            <a:xfrm>
              <a:off x="2914388" y="3295179"/>
              <a:ext cx="38499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b="1" lang="en-SG" sz="1600">
                  <a:solidFill>
                    <a:srgbClr val="FFFFFF"/>
                  </a:solidFill>
                  <a:latin typeface="Raleway"/>
                  <a:ea typeface="Raleway"/>
                  <a:cs typeface="Raleway"/>
                  <a:sym typeface="Raleway"/>
                </a:rPr>
                <a:t>Remove Stop Words </a:t>
              </a:r>
              <a:endParaRPr b="1" sz="1600">
                <a:solidFill>
                  <a:srgbClr val="FFFFFF"/>
                </a:solidFill>
                <a:latin typeface="Raleway"/>
                <a:ea typeface="Raleway"/>
                <a:cs typeface="Raleway"/>
                <a:sym typeface="Raleway"/>
              </a:endParaRPr>
            </a:p>
          </p:txBody>
        </p:sp>
      </p:grpSp>
      <p:grpSp>
        <p:nvGrpSpPr>
          <p:cNvPr id="201" name="Google Shape;201;g12ea60de5fc_7_0"/>
          <p:cNvGrpSpPr/>
          <p:nvPr/>
        </p:nvGrpSpPr>
        <p:grpSpPr>
          <a:xfrm>
            <a:off x="720063" y="5389324"/>
            <a:ext cx="4502999" cy="754895"/>
            <a:chOff x="2789787" y="3973000"/>
            <a:chExt cx="3776100" cy="731700"/>
          </a:xfrm>
        </p:grpSpPr>
        <p:sp>
          <p:nvSpPr>
            <p:cNvPr id="202" name="Google Shape;202;g12ea60de5fc_7_0"/>
            <p:cNvSpPr/>
            <p:nvPr/>
          </p:nvSpPr>
          <p:spPr>
            <a:xfrm>
              <a:off x="2789787" y="3973000"/>
              <a:ext cx="3776100" cy="731700"/>
            </a:xfrm>
            <a:prstGeom prst="rect">
              <a:avLst/>
            </a:prstGeom>
            <a:solidFill>
              <a:srgbClr val="249C90"/>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03" name="Google Shape;203;g12ea60de5fc_7_0"/>
            <p:cNvSpPr txBox="1"/>
            <p:nvPr/>
          </p:nvSpPr>
          <p:spPr>
            <a:xfrm>
              <a:off x="2902988" y="4179560"/>
              <a:ext cx="34977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b="1" lang="en-SG" sz="1600">
                  <a:solidFill>
                    <a:srgbClr val="FFFFFF"/>
                  </a:solidFill>
                  <a:latin typeface="Raleway"/>
                  <a:ea typeface="Raleway"/>
                  <a:cs typeface="Raleway"/>
                  <a:sym typeface="Raleway"/>
                </a:rPr>
                <a:t>Lemmatization</a:t>
              </a:r>
              <a:r>
                <a:rPr lang="en-SG" sz="1600">
                  <a:solidFill>
                    <a:srgbClr val="FFFFFF"/>
                  </a:solidFill>
                  <a:latin typeface="Raleway"/>
                  <a:ea typeface="Raleway"/>
                  <a:cs typeface="Raleway"/>
                  <a:sym typeface="Raleway"/>
                </a:rPr>
                <a:t> </a:t>
              </a:r>
              <a:r>
                <a:rPr lang="en-SG" sz="1600">
                  <a:solidFill>
                    <a:srgbClr val="FFFFFF"/>
                  </a:solidFill>
                  <a:latin typeface="Raleway"/>
                  <a:ea typeface="Raleway"/>
                  <a:cs typeface="Raleway"/>
                  <a:sym typeface="Raleway"/>
                </a:rPr>
                <a:t> </a:t>
              </a:r>
              <a:endParaRPr sz="1600">
                <a:solidFill>
                  <a:srgbClr val="FFFFFF"/>
                </a:solidFill>
                <a:latin typeface="Raleway"/>
                <a:ea typeface="Raleway"/>
                <a:cs typeface="Raleway"/>
                <a:sym typeface="Raleway"/>
              </a:endParaRPr>
            </a:p>
          </p:txBody>
        </p:sp>
      </p:grpSp>
      <p:pic>
        <p:nvPicPr>
          <p:cNvPr id="204" name="Google Shape;204;g12ea60de5fc_7_0"/>
          <p:cNvPicPr preferRelativeResize="0"/>
          <p:nvPr/>
        </p:nvPicPr>
        <p:blipFill>
          <a:blip r:embed="rId4">
            <a:alphaModFix/>
          </a:blip>
          <a:stretch>
            <a:fillRect/>
          </a:stretch>
        </p:blipFill>
        <p:spPr>
          <a:xfrm>
            <a:off x="6656387" y="2907375"/>
            <a:ext cx="5321312" cy="22805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7"/>
          <p:cNvPicPr preferRelativeResize="0"/>
          <p:nvPr/>
        </p:nvPicPr>
        <p:blipFill>
          <a:blip r:embed="rId3">
            <a:alphaModFix/>
          </a:blip>
          <a:stretch>
            <a:fillRect/>
          </a:stretch>
        </p:blipFill>
        <p:spPr>
          <a:xfrm>
            <a:off x="6613650" y="2356125"/>
            <a:ext cx="2137800" cy="1570800"/>
          </a:xfrm>
          <a:prstGeom prst="roundRect">
            <a:avLst>
              <a:gd fmla="val 16667" name="adj"/>
            </a:avLst>
          </a:prstGeom>
          <a:noFill/>
          <a:ln>
            <a:noFill/>
          </a:ln>
        </p:spPr>
      </p:pic>
      <p:sp>
        <p:nvSpPr>
          <p:cNvPr id="210" name="Google Shape;210;p17"/>
          <p:cNvSpPr txBox="1"/>
          <p:nvPr>
            <p:ph type="title"/>
          </p:nvPr>
        </p:nvSpPr>
        <p:spPr>
          <a:xfrm>
            <a:off x="1626825" y="365125"/>
            <a:ext cx="9390300" cy="975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a:t>Topic Modelling: LDA</a:t>
            </a:r>
            <a:endParaRPr/>
          </a:p>
        </p:txBody>
      </p:sp>
      <p:pic>
        <p:nvPicPr>
          <p:cNvPr id="211" name="Google Shape;211;p17"/>
          <p:cNvPicPr preferRelativeResize="0"/>
          <p:nvPr/>
        </p:nvPicPr>
        <p:blipFill>
          <a:blip r:embed="rId4">
            <a:alphaModFix/>
          </a:blip>
          <a:stretch>
            <a:fillRect/>
          </a:stretch>
        </p:blipFill>
        <p:spPr>
          <a:xfrm>
            <a:off x="636450" y="365126"/>
            <a:ext cx="798900" cy="798900"/>
          </a:xfrm>
          <a:prstGeom prst="rect">
            <a:avLst/>
          </a:prstGeom>
          <a:noFill/>
          <a:ln>
            <a:noFill/>
          </a:ln>
        </p:spPr>
      </p:pic>
      <p:sp>
        <p:nvSpPr>
          <p:cNvPr id="212" name="Google Shape;212;p17"/>
          <p:cNvSpPr txBox="1"/>
          <p:nvPr>
            <p:ph idx="1" type="body"/>
          </p:nvPr>
        </p:nvSpPr>
        <p:spPr>
          <a:xfrm>
            <a:off x="838200" y="2041100"/>
            <a:ext cx="4883700" cy="4148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SG"/>
              <a:t>Input processed text into Latent </a:t>
            </a:r>
            <a:r>
              <a:rPr lang="en-SG"/>
              <a:t>Dirichlet</a:t>
            </a:r>
            <a:r>
              <a:rPr lang="en-SG"/>
              <a:t> Allocation (LDA) model</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SG"/>
              <a:t>Best Model identifies 4 distinct clusters</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SG"/>
              <a:t>4 underlying topics were identified and used to label each review</a:t>
            </a:r>
            <a:endParaRPr/>
          </a:p>
          <a:p>
            <a:pPr indent="0" lvl="0" marL="914400" rtl="0" algn="l">
              <a:spcBef>
                <a:spcPts val="1000"/>
              </a:spcBef>
              <a:spcAft>
                <a:spcPts val="0"/>
              </a:spcAft>
              <a:buNone/>
            </a:pPr>
            <a:r>
              <a:t/>
            </a:r>
            <a:endParaRPr/>
          </a:p>
        </p:txBody>
      </p:sp>
      <p:sp>
        <p:nvSpPr>
          <p:cNvPr id="213" name="Google Shape;213;p17"/>
          <p:cNvSpPr/>
          <p:nvPr/>
        </p:nvSpPr>
        <p:spPr>
          <a:xfrm>
            <a:off x="6613650" y="2874975"/>
            <a:ext cx="2137800" cy="533100"/>
          </a:xfrm>
          <a:prstGeom prst="roundRect">
            <a:avLst>
              <a:gd fmla="val 0" name="adj"/>
            </a:avLst>
          </a:prstGeom>
          <a:solidFill>
            <a:srgbClr val="FFFFFF">
              <a:alpha val="608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700">
                <a:solidFill>
                  <a:schemeClr val="dk1"/>
                </a:solidFill>
              </a:rPr>
              <a:t>Environment</a:t>
            </a:r>
            <a:endParaRPr b="1" sz="1700">
              <a:solidFill>
                <a:schemeClr val="dk1"/>
              </a:solidFill>
            </a:endParaRPr>
          </a:p>
        </p:txBody>
      </p:sp>
      <p:pic>
        <p:nvPicPr>
          <p:cNvPr id="214" name="Google Shape;214;p17"/>
          <p:cNvPicPr preferRelativeResize="0"/>
          <p:nvPr/>
        </p:nvPicPr>
        <p:blipFill>
          <a:blip r:embed="rId5">
            <a:alphaModFix/>
          </a:blip>
          <a:stretch>
            <a:fillRect/>
          </a:stretch>
        </p:blipFill>
        <p:spPr>
          <a:xfrm>
            <a:off x="8879250" y="2356250"/>
            <a:ext cx="2137800" cy="1570800"/>
          </a:xfrm>
          <a:prstGeom prst="roundRect">
            <a:avLst>
              <a:gd fmla="val 16667" name="adj"/>
            </a:avLst>
          </a:prstGeom>
          <a:noFill/>
          <a:ln>
            <a:noFill/>
          </a:ln>
        </p:spPr>
      </p:pic>
      <p:sp>
        <p:nvSpPr>
          <p:cNvPr id="215" name="Google Shape;215;p17"/>
          <p:cNvSpPr/>
          <p:nvPr/>
        </p:nvSpPr>
        <p:spPr>
          <a:xfrm>
            <a:off x="8875625" y="2874975"/>
            <a:ext cx="2137800" cy="533100"/>
          </a:xfrm>
          <a:prstGeom prst="roundRect">
            <a:avLst>
              <a:gd fmla="val 0" name="adj"/>
            </a:avLst>
          </a:prstGeom>
          <a:solidFill>
            <a:srgbClr val="FFFFFF">
              <a:alpha val="608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700">
                <a:solidFill>
                  <a:schemeClr val="dk1"/>
                </a:solidFill>
              </a:rPr>
              <a:t>Room Amenities</a:t>
            </a:r>
            <a:endParaRPr b="1" sz="1700">
              <a:solidFill>
                <a:schemeClr val="dk1"/>
              </a:solidFill>
            </a:endParaRPr>
          </a:p>
        </p:txBody>
      </p:sp>
      <p:pic>
        <p:nvPicPr>
          <p:cNvPr id="216" name="Google Shape;216;p17"/>
          <p:cNvPicPr preferRelativeResize="0"/>
          <p:nvPr/>
        </p:nvPicPr>
        <p:blipFill>
          <a:blip r:embed="rId6">
            <a:alphaModFix/>
          </a:blip>
          <a:stretch>
            <a:fillRect/>
          </a:stretch>
        </p:blipFill>
        <p:spPr>
          <a:xfrm>
            <a:off x="6613500" y="4079450"/>
            <a:ext cx="2137800" cy="1570800"/>
          </a:xfrm>
          <a:prstGeom prst="roundRect">
            <a:avLst>
              <a:gd fmla="val 16667" name="adj"/>
            </a:avLst>
          </a:prstGeom>
          <a:noFill/>
          <a:ln>
            <a:noFill/>
          </a:ln>
        </p:spPr>
      </p:pic>
      <p:sp>
        <p:nvSpPr>
          <p:cNvPr id="217" name="Google Shape;217;p17"/>
          <p:cNvSpPr/>
          <p:nvPr/>
        </p:nvSpPr>
        <p:spPr>
          <a:xfrm>
            <a:off x="6613500" y="4598300"/>
            <a:ext cx="2137800" cy="533100"/>
          </a:xfrm>
          <a:prstGeom prst="roundRect">
            <a:avLst>
              <a:gd fmla="val 0" name="adj"/>
            </a:avLst>
          </a:prstGeom>
          <a:solidFill>
            <a:srgbClr val="FFFFFF">
              <a:alpha val="608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700">
                <a:solidFill>
                  <a:schemeClr val="dk1"/>
                </a:solidFill>
              </a:rPr>
              <a:t>Service</a:t>
            </a:r>
            <a:endParaRPr b="1" sz="1700">
              <a:solidFill>
                <a:schemeClr val="dk1"/>
              </a:solidFill>
            </a:endParaRPr>
          </a:p>
        </p:txBody>
      </p:sp>
      <p:pic>
        <p:nvPicPr>
          <p:cNvPr id="218" name="Google Shape;218;p17"/>
          <p:cNvPicPr preferRelativeResize="0"/>
          <p:nvPr/>
        </p:nvPicPr>
        <p:blipFill>
          <a:blip r:embed="rId7">
            <a:alphaModFix/>
          </a:blip>
          <a:stretch>
            <a:fillRect/>
          </a:stretch>
        </p:blipFill>
        <p:spPr>
          <a:xfrm>
            <a:off x="8875625" y="4079450"/>
            <a:ext cx="2137800" cy="1570800"/>
          </a:xfrm>
          <a:prstGeom prst="roundRect">
            <a:avLst>
              <a:gd fmla="val 16667" name="adj"/>
            </a:avLst>
          </a:prstGeom>
          <a:noFill/>
          <a:ln>
            <a:noFill/>
          </a:ln>
        </p:spPr>
      </p:pic>
      <p:sp>
        <p:nvSpPr>
          <p:cNvPr id="219" name="Google Shape;219;p17"/>
          <p:cNvSpPr/>
          <p:nvPr/>
        </p:nvSpPr>
        <p:spPr>
          <a:xfrm>
            <a:off x="8875625" y="4598300"/>
            <a:ext cx="2137800" cy="533100"/>
          </a:xfrm>
          <a:prstGeom prst="roundRect">
            <a:avLst>
              <a:gd fmla="val 0" name="adj"/>
            </a:avLst>
          </a:prstGeom>
          <a:solidFill>
            <a:srgbClr val="FFFFFF">
              <a:alpha val="608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700">
                <a:solidFill>
                  <a:schemeClr val="dk1"/>
                </a:solidFill>
              </a:rPr>
              <a:t>Location</a:t>
            </a:r>
            <a:endParaRPr b="1" sz="1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2f1f9021d8_0_0"/>
          <p:cNvSpPr txBox="1"/>
          <p:nvPr>
            <p:ph type="title"/>
          </p:nvPr>
        </p:nvSpPr>
        <p:spPr>
          <a:xfrm>
            <a:off x="1626825" y="365125"/>
            <a:ext cx="9390300" cy="975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a:t>Sentiment Analysis: Textblob</a:t>
            </a:r>
            <a:endParaRPr/>
          </a:p>
        </p:txBody>
      </p:sp>
      <p:sp>
        <p:nvSpPr>
          <p:cNvPr id="225" name="Google Shape;225;g12f1f9021d8_0_0"/>
          <p:cNvSpPr txBox="1"/>
          <p:nvPr>
            <p:ph idx="1" type="body"/>
          </p:nvPr>
        </p:nvSpPr>
        <p:spPr>
          <a:xfrm>
            <a:off x="1006500" y="4470425"/>
            <a:ext cx="10179000" cy="1910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SG"/>
              <a:t>Use TextBlob to obtain sentiment scores of each review (-1 to 1)</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SG"/>
              <a:t>Allocate positive, negative, neutral based on threshold of sentiment score</a:t>
            </a:r>
            <a:endParaRPr/>
          </a:p>
        </p:txBody>
      </p:sp>
      <p:pic>
        <p:nvPicPr>
          <p:cNvPr id="226" name="Google Shape;226;g12f1f9021d8_0_0"/>
          <p:cNvPicPr preferRelativeResize="0"/>
          <p:nvPr/>
        </p:nvPicPr>
        <p:blipFill rotWithShape="1">
          <a:blip r:embed="rId3">
            <a:alphaModFix/>
          </a:blip>
          <a:srcRect b="0" l="0" r="0" t="0"/>
          <a:stretch/>
        </p:blipFill>
        <p:spPr>
          <a:xfrm>
            <a:off x="781475" y="365131"/>
            <a:ext cx="691075" cy="691075"/>
          </a:xfrm>
          <a:prstGeom prst="rect">
            <a:avLst/>
          </a:prstGeom>
          <a:noFill/>
          <a:ln>
            <a:noFill/>
          </a:ln>
        </p:spPr>
      </p:pic>
      <p:pic>
        <p:nvPicPr>
          <p:cNvPr id="227" name="Google Shape;227;g12f1f9021d8_0_0"/>
          <p:cNvPicPr preferRelativeResize="0"/>
          <p:nvPr/>
        </p:nvPicPr>
        <p:blipFill rotWithShape="1">
          <a:blip r:embed="rId4">
            <a:alphaModFix/>
          </a:blip>
          <a:srcRect b="51100" l="0" r="0" t="0"/>
          <a:stretch/>
        </p:blipFill>
        <p:spPr>
          <a:xfrm>
            <a:off x="1665313" y="1748225"/>
            <a:ext cx="8861374" cy="2314100"/>
          </a:xfrm>
          <a:prstGeom prst="rect">
            <a:avLst/>
          </a:prstGeom>
          <a:noFill/>
          <a:ln>
            <a:noFill/>
          </a:ln>
          <a:effectLst>
            <a:outerShdw blurRad="57150" rotWithShape="0" algn="bl" dir="2460000" dist="114300">
              <a:srgbClr val="666666">
                <a:alpha val="69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2f7abddb38_0_0"/>
          <p:cNvSpPr txBox="1"/>
          <p:nvPr>
            <p:ph type="title"/>
          </p:nvPr>
        </p:nvSpPr>
        <p:spPr>
          <a:xfrm>
            <a:off x="1626825" y="365125"/>
            <a:ext cx="9390300" cy="975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a:t>EDA</a:t>
            </a:r>
            <a:endParaRPr/>
          </a:p>
        </p:txBody>
      </p:sp>
      <p:sp>
        <p:nvSpPr>
          <p:cNvPr id="233" name="Google Shape;233;g12f7abddb38_0_0"/>
          <p:cNvSpPr txBox="1"/>
          <p:nvPr>
            <p:ph idx="1" type="body"/>
          </p:nvPr>
        </p:nvSpPr>
        <p:spPr>
          <a:xfrm>
            <a:off x="353475" y="5724550"/>
            <a:ext cx="13248000" cy="885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SG"/>
              <a:t>Most of the reviews have substantial contribution (&gt;50%) towards the topics </a:t>
            </a:r>
            <a:endParaRPr/>
          </a:p>
          <a:p>
            <a:pPr indent="-381000" lvl="0" marL="457200" rtl="0" algn="l">
              <a:spcBef>
                <a:spcPts val="0"/>
              </a:spcBef>
              <a:spcAft>
                <a:spcPts val="0"/>
              </a:spcAft>
              <a:buSzPts val="2400"/>
              <a:buChar char="•"/>
            </a:pPr>
            <a:r>
              <a:rPr lang="en-SG"/>
              <a:t>Reviews are also mostly on the slightly positive side </a:t>
            </a:r>
            <a:endParaRPr/>
          </a:p>
        </p:txBody>
      </p:sp>
      <p:pic>
        <p:nvPicPr>
          <p:cNvPr id="234" name="Google Shape;234;g12f7abddb38_0_0"/>
          <p:cNvPicPr preferRelativeResize="0"/>
          <p:nvPr/>
        </p:nvPicPr>
        <p:blipFill>
          <a:blip r:embed="rId3">
            <a:alphaModFix/>
          </a:blip>
          <a:stretch>
            <a:fillRect/>
          </a:stretch>
        </p:blipFill>
        <p:spPr>
          <a:xfrm>
            <a:off x="782100" y="365125"/>
            <a:ext cx="685125" cy="685125"/>
          </a:xfrm>
          <a:prstGeom prst="rect">
            <a:avLst/>
          </a:prstGeom>
          <a:noFill/>
          <a:ln>
            <a:noFill/>
          </a:ln>
        </p:spPr>
      </p:pic>
      <p:pic>
        <p:nvPicPr>
          <p:cNvPr id="235" name="Google Shape;235;g12f7abddb38_0_0"/>
          <p:cNvPicPr preferRelativeResize="0"/>
          <p:nvPr/>
        </p:nvPicPr>
        <p:blipFill>
          <a:blip r:embed="rId4">
            <a:alphaModFix/>
          </a:blip>
          <a:stretch>
            <a:fillRect/>
          </a:stretch>
        </p:blipFill>
        <p:spPr>
          <a:xfrm>
            <a:off x="1626825" y="1649700"/>
            <a:ext cx="9176464" cy="3765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2f7abddb38_0_11"/>
          <p:cNvSpPr txBox="1"/>
          <p:nvPr>
            <p:ph type="title"/>
          </p:nvPr>
        </p:nvSpPr>
        <p:spPr>
          <a:xfrm>
            <a:off x="1626825" y="365125"/>
            <a:ext cx="9390300" cy="975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a:t>EDA</a:t>
            </a:r>
            <a:endParaRPr/>
          </a:p>
        </p:txBody>
      </p:sp>
      <p:sp>
        <p:nvSpPr>
          <p:cNvPr id="241" name="Google Shape;241;g12f7abddb38_0_11"/>
          <p:cNvSpPr txBox="1"/>
          <p:nvPr>
            <p:ph idx="1" type="body"/>
          </p:nvPr>
        </p:nvSpPr>
        <p:spPr>
          <a:xfrm>
            <a:off x="353475" y="5724550"/>
            <a:ext cx="13248000" cy="885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SG"/>
              <a:t>Positive reviews - Location, Service</a:t>
            </a:r>
            <a:endParaRPr/>
          </a:p>
          <a:p>
            <a:pPr indent="-381000" lvl="0" marL="457200" rtl="0" algn="l">
              <a:spcBef>
                <a:spcPts val="0"/>
              </a:spcBef>
              <a:spcAft>
                <a:spcPts val="0"/>
              </a:spcAft>
              <a:buSzPts val="2400"/>
              <a:buChar char="•"/>
            </a:pPr>
            <a:r>
              <a:rPr lang="en-SG"/>
              <a:t>Negative reviews - Room Amenities </a:t>
            </a:r>
            <a:endParaRPr/>
          </a:p>
        </p:txBody>
      </p:sp>
      <p:pic>
        <p:nvPicPr>
          <p:cNvPr id="242" name="Google Shape;242;g12f7abddb38_0_11"/>
          <p:cNvPicPr preferRelativeResize="0"/>
          <p:nvPr/>
        </p:nvPicPr>
        <p:blipFill>
          <a:blip r:embed="rId3">
            <a:alphaModFix/>
          </a:blip>
          <a:stretch>
            <a:fillRect/>
          </a:stretch>
        </p:blipFill>
        <p:spPr>
          <a:xfrm>
            <a:off x="782100" y="365125"/>
            <a:ext cx="685125" cy="685125"/>
          </a:xfrm>
          <a:prstGeom prst="rect">
            <a:avLst/>
          </a:prstGeom>
          <a:noFill/>
          <a:ln>
            <a:noFill/>
          </a:ln>
        </p:spPr>
      </p:pic>
      <p:pic>
        <p:nvPicPr>
          <p:cNvPr id="243" name="Google Shape;243;g12f7abddb38_0_11"/>
          <p:cNvPicPr preferRelativeResize="0"/>
          <p:nvPr/>
        </p:nvPicPr>
        <p:blipFill>
          <a:blip r:embed="rId4">
            <a:alphaModFix/>
          </a:blip>
          <a:stretch>
            <a:fillRect/>
          </a:stretch>
        </p:blipFill>
        <p:spPr>
          <a:xfrm>
            <a:off x="1097200" y="1576962"/>
            <a:ext cx="9390299" cy="391075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2f7abddb38_0_19"/>
          <p:cNvSpPr txBox="1"/>
          <p:nvPr>
            <p:ph type="title"/>
          </p:nvPr>
        </p:nvSpPr>
        <p:spPr>
          <a:xfrm>
            <a:off x="1626825" y="365125"/>
            <a:ext cx="9390300" cy="975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a:t>EDA</a:t>
            </a:r>
            <a:endParaRPr/>
          </a:p>
        </p:txBody>
      </p:sp>
      <p:sp>
        <p:nvSpPr>
          <p:cNvPr id="249" name="Google Shape;249;g12f7abddb38_0_19"/>
          <p:cNvSpPr txBox="1"/>
          <p:nvPr>
            <p:ph idx="1" type="body"/>
          </p:nvPr>
        </p:nvSpPr>
        <p:spPr>
          <a:xfrm>
            <a:off x="396350" y="5743500"/>
            <a:ext cx="13248000" cy="885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SG"/>
              <a:t>Neutral reviews and reviews on Room Amenities  are the longest </a:t>
            </a:r>
            <a:endParaRPr/>
          </a:p>
        </p:txBody>
      </p:sp>
      <p:pic>
        <p:nvPicPr>
          <p:cNvPr id="250" name="Google Shape;250;g12f7abddb38_0_19"/>
          <p:cNvPicPr preferRelativeResize="0"/>
          <p:nvPr/>
        </p:nvPicPr>
        <p:blipFill>
          <a:blip r:embed="rId3">
            <a:alphaModFix/>
          </a:blip>
          <a:stretch>
            <a:fillRect/>
          </a:stretch>
        </p:blipFill>
        <p:spPr>
          <a:xfrm>
            <a:off x="782100" y="365125"/>
            <a:ext cx="685125" cy="685125"/>
          </a:xfrm>
          <a:prstGeom prst="rect">
            <a:avLst/>
          </a:prstGeom>
          <a:noFill/>
          <a:ln>
            <a:noFill/>
          </a:ln>
        </p:spPr>
      </p:pic>
      <p:pic>
        <p:nvPicPr>
          <p:cNvPr id="251" name="Google Shape;251;g12f7abddb38_0_19"/>
          <p:cNvPicPr preferRelativeResize="0"/>
          <p:nvPr/>
        </p:nvPicPr>
        <p:blipFill>
          <a:blip r:embed="rId4">
            <a:alphaModFix/>
          </a:blip>
          <a:stretch>
            <a:fillRect/>
          </a:stretch>
        </p:blipFill>
        <p:spPr>
          <a:xfrm>
            <a:off x="1095375" y="1757026"/>
            <a:ext cx="9390299" cy="36846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2f7abddb38_0_28"/>
          <p:cNvSpPr txBox="1"/>
          <p:nvPr>
            <p:ph type="title"/>
          </p:nvPr>
        </p:nvSpPr>
        <p:spPr>
          <a:xfrm>
            <a:off x="1626825" y="365125"/>
            <a:ext cx="9390300" cy="975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a:t>EDA</a:t>
            </a:r>
            <a:endParaRPr/>
          </a:p>
        </p:txBody>
      </p:sp>
      <p:pic>
        <p:nvPicPr>
          <p:cNvPr id="257" name="Google Shape;257;g12f7abddb38_0_28"/>
          <p:cNvPicPr preferRelativeResize="0"/>
          <p:nvPr/>
        </p:nvPicPr>
        <p:blipFill>
          <a:blip r:embed="rId3">
            <a:alphaModFix/>
          </a:blip>
          <a:stretch>
            <a:fillRect/>
          </a:stretch>
        </p:blipFill>
        <p:spPr>
          <a:xfrm>
            <a:off x="782100" y="365125"/>
            <a:ext cx="685125" cy="685125"/>
          </a:xfrm>
          <a:prstGeom prst="rect">
            <a:avLst/>
          </a:prstGeom>
          <a:noFill/>
          <a:ln>
            <a:noFill/>
          </a:ln>
        </p:spPr>
      </p:pic>
      <p:pic>
        <p:nvPicPr>
          <p:cNvPr id="258" name="Google Shape;258;g12f7abddb38_0_28"/>
          <p:cNvPicPr preferRelativeResize="0"/>
          <p:nvPr/>
        </p:nvPicPr>
        <p:blipFill>
          <a:blip r:embed="rId4">
            <a:alphaModFix/>
          </a:blip>
          <a:stretch>
            <a:fillRect/>
          </a:stretch>
        </p:blipFill>
        <p:spPr>
          <a:xfrm>
            <a:off x="1626825" y="1621100"/>
            <a:ext cx="8493000" cy="46644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130079f8b73_0_0"/>
          <p:cNvSpPr txBox="1"/>
          <p:nvPr>
            <p:ph type="title"/>
          </p:nvPr>
        </p:nvSpPr>
        <p:spPr>
          <a:xfrm>
            <a:off x="838200" y="365126"/>
            <a:ext cx="10515600" cy="975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Content </a:t>
            </a:r>
            <a:endParaRPr/>
          </a:p>
        </p:txBody>
      </p:sp>
      <p:sp>
        <p:nvSpPr>
          <p:cNvPr id="75" name="Google Shape;75;g130079f8b73_0_0"/>
          <p:cNvSpPr txBox="1"/>
          <p:nvPr>
            <p:ph idx="1" type="body"/>
          </p:nvPr>
        </p:nvSpPr>
        <p:spPr>
          <a:xfrm>
            <a:off x="838200" y="2041089"/>
            <a:ext cx="10515600" cy="4148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AutoNum type="arabicPeriod"/>
            </a:pPr>
            <a:r>
              <a:rPr lang="en-SG"/>
              <a:t>Business Context </a:t>
            </a:r>
            <a:r>
              <a:rPr lang="en-SG">
                <a:solidFill>
                  <a:srgbClr val="9E9E9E"/>
                </a:solidFill>
              </a:rPr>
              <a:t>//3-9 Edwin</a:t>
            </a:r>
            <a:endParaRPr>
              <a:solidFill>
                <a:srgbClr val="9E9E9E"/>
              </a:solidFill>
            </a:endParaRPr>
          </a:p>
          <a:p>
            <a:pPr indent="-381000" lvl="0" marL="457200" rtl="0" algn="l">
              <a:spcBef>
                <a:spcPts val="0"/>
              </a:spcBef>
              <a:spcAft>
                <a:spcPts val="0"/>
              </a:spcAft>
              <a:buSzPts val="2400"/>
              <a:buAutoNum type="arabicPeriod"/>
            </a:pPr>
            <a:r>
              <a:rPr lang="en-SG"/>
              <a:t>Workflow </a:t>
            </a:r>
            <a:r>
              <a:rPr lang="en-SG">
                <a:solidFill>
                  <a:srgbClr val="9E9E9E"/>
                </a:solidFill>
              </a:rPr>
              <a:t>// 11-22 Siew Ping</a:t>
            </a:r>
            <a:endParaRPr>
              <a:solidFill>
                <a:srgbClr val="9E9E9E"/>
              </a:solidFill>
            </a:endParaRPr>
          </a:p>
          <a:p>
            <a:pPr indent="-381000" lvl="0" marL="457200" rtl="0" algn="l">
              <a:spcBef>
                <a:spcPts val="0"/>
              </a:spcBef>
              <a:spcAft>
                <a:spcPts val="0"/>
              </a:spcAft>
              <a:buSzPts val="2400"/>
              <a:buAutoNum type="arabicPeriod"/>
            </a:pPr>
            <a:r>
              <a:rPr lang="en-SG"/>
              <a:t>Recommendations and Challenges </a:t>
            </a:r>
            <a:r>
              <a:rPr lang="en-SG">
                <a:solidFill>
                  <a:srgbClr val="9E9E9E"/>
                </a:solidFill>
              </a:rPr>
              <a:t>// 23-27 Darren</a:t>
            </a:r>
            <a:endParaRPr>
              <a:solidFill>
                <a:srgbClr val="9E9E9E"/>
              </a:solidFill>
            </a:endParaRPr>
          </a:p>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2f1f9021d8_0_22"/>
          <p:cNvSpPr txBox="1"/>
          <p:nvPr>
            <p:ph type="title"/>
          </p:nvPr>
        </p:nvSpPr>
        <p:spPr>
          <a:xfrm>
            <a:off x="1626825" y="365125"/>
            <a:ext cx="9390300" cy="975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a:t>Topic Classification: Linear SVC</a:t>
            </a:r>
            <a:endParaRPr/>
          </a:p>
        </p:txBody>
      </p:sp>
      <p:sp>
        <p:nvSpPr>
          <p:cNvPr id="264" name="Google Shape;264;g12f1f9021d8_0_22"/>
          <p:cNvSpPr txBox="1"/>
          <p:nvPr>
            <p:ph idx="1" type="body"/>
          </p:nvPr>
        </p:nvSpPr>
        <p:spPr>
          <a:xfrm>
            <a:off x="557225" y="2079650"/>
            <a:ext cx="5178600" cy="37686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SG"/>
              <a:t>Train model to classify new reviews to one of the 4 topics</a:t>
            </a:r>
            <a:endParaRPr/>
          </a:p>
          <a:p>
            <a:pPr indent="-355600" lvl="1" marL="914400" rtl="0" algn="l">
              <a:spcBef>
                <a:spcPts val="0"/>
              </a:spcBef>
              <a:spcAft>
                <a:spcPts val="0"/>
              </a:spcAft>
              <a:buSzPts val="2000"/>
              <a:buChar char="•"/>
            </a:pPr>
            <a:r>
              <a:rPr lang="en-SG"/>
              <a:t>Random Forest, Support Vector Machine, AdaBoost, Linear SVM</a:t>
            </a:r>
            <a:endParaRPr/>
          </a:p>
          <a:p>
            <a:pPr indent="-355600" lvl="1" marL="914400" rtl="0" algn="l">
              <a:spcBef>
                <a:spcPts val="0"/>
              </a:spcBef>
              <a:spcAft>
                <a:spcPts val="0"/>
              </a:spcAft>
              <a:buSzPts val="2000"/>
              <a:buChar char="•"/>
            </a:pPr>
            <a:r>
              <a:rPr lang="en-SG"/>
              <a:t>Class weights adjusted to address data imbalance issue</a:t>
            </a:r>
            <a:endParaRPr/>
          </a:p>
          <a:p>
            <a:pPr indent="-355600" lvl="1" marL="914400" rtl="0" algn="l">
              <a:spcBef>
                <a:spcPts val="0"/>
              </a:spcBef>
              <a:spcAft>
                <a:spcPts val="0"/>
              </a:spcAft>
              <a:buSzPts val="2000"/>
              <a:buChar char="•"/>
            </a:pPr>
            <a:r>
              <a:rPr lang="en-SG"/>
              <a:t>TF-IDF Vectorizer </a:t>
            </a:r>
            <a:endParaRPr/>
          </a:p>
          <a:p>
            <a:pPr indent="0" lvl="0" marL="914400" rtl="0" algn="l">
              <a:spcBef>
                <a:spcPts val="1000"/>
              </a:spcBef>
              <a:spcAft>
                <a:spcPts val="0"/>
              </a:spcAft>
              <a:buNone/>
            </a:pPr>
            <a:r>
              <a:t/>
            </a:r>
            <a:endParaRPr/>
          </a:p>
          <a:p>
            <a:pPr indent="-381000" lvl="0" marL="457200" rtl="0" algn="l">
              <a:spcBef>
                <a:spcPts val="1000"/>
              </a:spcBef>
              <a:spcAft>
                <a:spcPts val="0"/>
              </a:spcAft>
              <a:buSzPts val="2400"/>
              <a:buChar char="•"/>
            </a:pPr>
            <a:r>
              <a:rPr lang="en-SG"/>
              <a:t>Linear SVC model best performance at 0.94 accuracy after hyper-parameter tuning with no model overfitting </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265" name="Google Shape;265;g12f1f9021d8_0_22"/>
          <p:cNvPicPr preferRelativeResize="0"/>
          <p:nvPr/>
        </p:nvPicPr>
        <p:blipFill>
          <a:blip r:embed="rId3">
            <a:alphaModFix/>
          </a:blip>
          <a:stretch>
            <a:fillRect/>
          </a:stretch>
        </p:blipFill>
        <p:spPr>
          <a:xfrm>
            <a:off x="734625" y="365125"/>
            <a:ext cx="667825" cy="667825"/>
          </a:xfrm>
          <a:prstGeom prst="rect">
            <a:avLst/>
          </a:prstGeom>
          <a:noFill/>
          <a:ln>
            <a:noFill/>
          </a:ln>
        </p:spPr>
      </p:pic>
      <p:pic>
        <p:nvPicPr>
          <p:cNvPr id="266" name="Google Shape;266;g12f1f9021d8_0_22"/>
          <p:cNvPicPr preferRelativeResize="0"/>
          <p:nvPr/>
        </p:nvPicPr>
        <p:blipFill>
          <a:blip r:embed="rId4">
            <a:alphaModFix/>
          </a:blip>
          <a:stretch>
            <a:fillRect/>
          </a:stretch>
        </p:blipFill>
        <p:spPr>
          <a:xfrm>
            <a:off x="6926650" y="1646800"/>
            <a:ext cx="3628925" cy="2588625"/>
          </a:xfrm>
          <a:prstGeom prst="rect">
            <a:avLst/>
          </a:prstGeom>
          <a:noFill/>
          <a:ln>
            <a:noFill/>
          </a:ln>
        </p:spPr>
      </p:pic>
      <p:pic>
        <p:nvPicPr>
          <p:cNvPr id="267" name="Google Shape;267;g12f1f9021d8_0_22"/>
          <p:cNvPicPr preferRelativeResize="0"/>
          <p:nvPr/>
        </p:nvPicPr>
        <p:blipFill>
          <a:blip r:embed="rId5">
            <a:alphaModFix/>
          </a:blip>
          <a:stretch>
            <a:fillRect/>
          </a:stretch>
        </p:blipFill>
        <p:spPr>
          <a:xfrm>
            <a:off x="6154800" y="4359775"/>
            <a:ext cx="4695825" cy="2047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2ea60de5fc_4_64"/>
          <p:cNvSpPr txBox="1"/>
          <p:nvPr>
            <p:ph type="title"/>
          </p:nvPr>
        </p:nvSpPr>
        <p:spPr>
          <a:xfrm>
            <a:off x="838200" y="365126"/>
            <a:ext cx="10515600" cy="975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a:t>7.  Streamlit Deployment</a:t>
            </a:r>
            <a:endParaRPr/>
          </a:p>
        </p:txBody>
      </p:sp>
      <p:pic>
        <p:nvPicPr>
          <p:cNvPr id="273" name="Google Shape;273;g12ea60de5fc_4_64"/>
          <p:cNvPicPr preferRelativeResize="0"/>
          <p:nvPr/>
        </p:nvPicPr>
        <p:blipFill>
          <a:blip r:embed="rId3">
            <a:alphaModFix/>
          </a:blip>
          <a:stretch>
            <a:fillRect/>
          </a:stretch>
        </p:blipFill>
        <p:spPr>
          <a:xfrm>
            <a:off x="725700" y="350176"/>
            <a:ext cx="720000" cy="720000"/>
          </a:xfrm>
          <a:prstGeom prst="rect">
            <a:avLst/>
          </a:prstGeom>
          <a:noFill/>
          <a:ln>
            <a:noFill/>
          </a:ln>
        </p:spPr>
      </p:pic>
      <p:sp>
        <p:nvSpPr>
          <p:cNvPr id="274" name="Google Shape;274;g12ea60de5fc_4_64"/>
          <p:cNvSpPr txBox="1"/>
          <p:nvPr>
            <p:ph idx="1" type="body"/>
          </p:nvPr>
        </p:nvSpPr>
        <p:spPr>
          <a:xfrm>
            <a:off x="528275" y="1920225"/>
            <a:ext cx="4885200" cy="42696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en-SG" sz="2200"/>
              <a:t>Deployed text processing, sentimental analysis and topic classification on streamlit</a:t>
            </a:r>
            <a:endParaRPr sz="2200"/>
          </a:p>
          <a:p>
            <a:pPr indent="0" lvl="0" marL="457200" rtl="0" algn="l">
              <a:spcBef>
                <a:spcPts val="1000"/>
              </a:spcBef>
              <a:spcAft>
                <a:spcPts val="0"/>
              </a:spcAft>
              <a:buNone/>
            </a:pPr>
            <a:r>
              <a:t/>
            </a:r>
            <a:endParaRPr sz="2200"/>
          </a:p>
          <a:p>
            <a:pPr indent="-368300" lvl="0" marL="457200" rtl="0" algn="l">
              <a:spcBef>
                <a:spcPts val="1000"/>
              </a:spcBef>
              <a:spcAft>
                <a:spcPts val="0"/>
              </a:spcAft>
              <a:buSzPts val="2200"/>
              <a:buChar char="•"/>
            </a:pPr>
            <a:r>
              <a:rPr lang="en-SG" sz="2200"/>
              <a:t>Easy access for user including those with little programming </a:t>
            </a:r>
            <a:r>
              <a:rPr lang="en-SG" sz="2200"/>
              <a:t>knowledge</a:t>
            </a:r>
            <a:endParaRPr sz="2200"/>
          </a:p>
          <a:p>
            <a:pPr indent="0" lvl="0" marL="457200" rtl="0" algn="l">
              <a:spcBef>
                <a:spcPts val="1000"/>
              </a:spcBef>
              <a:spcAft>
                <a:spcPts val="0"/>
              </a:spcAft>
              <a:buNone/>
            </a:pPr>
            <a:r>
              <a:t/>
            </a:r>
            <a:endParaRPr sz="2200"/>
          </a:p>
          <a:p>
            <a:pPr indent="-368300" lvl="0" marL="457200" rtl="0" algn="l">
              <a:spcBef>
                <a:spcPts val="1000"/>
              </a:spcBef>
              <a:spcAft>
                <a:spcPts val="0"/>
              </a:spcAft>
              <a:buSzPts val="2200"/>
              <a:buChar char="•"/>
            </a:pPr>
            <a:r>
              <a:rPr lang="en-SG" sz="2200"/>
              <a:t>Value-add to the process for Quality and Service Assurance of the property</a:t>
            </a:r>
            <a:endParaRPr sz="2200"/>
          </a:p>
        </p:txBody>
      </p:sp>
      <p:pic>
        <p:nvPicPr>
          <p:cNvPr id="275" name="Google Shape;275;g12ea60de5fc_4_64">
            <a:hlinkClick r:id="rId4"/>
          </p:cNvPr>
          <p:cNvPicPr preferRelativeResize="0"/>
          <p:nvPr/>
        </p:nvPicPr>
        <p:blipFill>
          <a:blip r:embed="rId5">
            <a:alphaModFix/>
          </a:blip>
          <a:stretch>
            <a:fillRect/>
          </a:stretch>
        </p:blipFill>
        <p:spPr>
          <a:xfrm>
            <a:off x="5848225" y="2524175"/>
            <a:ext cx="1628775" cy="266700"/>
          </a:xfrm>
          <a:prstGeom prst="rect">
            <a:avLst/>
          </a:prstGeom>
          <a:noFill/>
          <a:ln>
            <a:noFill/>
          </a:ln>
        </p:spPr>
      </p:pic>
      <p:pic>
        <p:nvPicPr>
          <p:cNvPr id="276" name="Google Shape;276;g12ea60de5fc_4_64"/>
          <p:cNvPicPr preferRelativeResize="0"/>
          <p:nvPr/>
        </p:nvPicPr>
        <p:blipFill>
          <a:blip r:embed="rId6">
            <a:alphaModFix/>
          </a:blip>
          <a:stretch>
            <a:fillRect/>
          </a:stretch>
        </p:blipFill>
        <p:spPr>
          <a:xfrm>
            <a:off x="5848225" y="2790875"/>
            <a:ext cx="5657475" cy="3141499"/>
          </a:xfrm>
          <a:prstGeom prst="rect">
            <a:avLst/>
          </a:prstGeom>
          <a:noFill/>
          <a:ln>
            <a:noFill/>
          </a:ln>
        </p:spPr>
      </p:pic>
      <p:sp>
        <p:nvSpPr>
          <p:cNvPr id="277" name="Google Shape;277;g12ea60de5fc_4_64"/>
          <p:cNvSpPr txBox="1"/>
          <p:nvPr>
            <p:ph idx="1" type="body"/>
          </p:nvPr>
        </p:nvSpPr>
        <p:spPr>
          <a:xfrm>
            <a:off x="6081525" y="2036425"/>
            <a:ext cx="1162200" cy="2667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i="1" lang="en-SG" sz="1300"/>
              <a:t>Click here!!!</a:t>
            </a:r>
            <a:endParaRPr b="1" i="1" sz="1300"/>
          </a:p>
        </p:txBody>
      </p:sp>
      <p:sp>
        <p:nvSpPr>
          <p:cNvPr id="278" name="Google Shape;278;g12ea60de5fc_4_64"/>
          <p:cNvSpPr/>
          <p:nvPr/>
        </p:nvSpPr>
        <p:spPr>
          <a:xfrm>
            <a:off x="6564513" y="2270563"/>
            <a:ext cx="196200" cy="210000"/>
          </a:xfrm>
          <a:prstGeom prst="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2ea60de5fc_4_56"/>
          <p:cNvSpPr txBox="1"/>
          <p:nvPr>
            <p:ph type="title"/>
          </p:nvPr>
        </p:nvSpPr>
        <p:spPr>
          <a:xfrm>
            <a:off x="838200" y="365126"/>
            <a:ext cx="10515600" cy="975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a:t>7</a:t>
            </a:r>
            <a:r>
              <a:rPr lang="en-SG"/>
              <a:t>.  Dashboard</a:t>
            </a:r>
            <a:endParaRPr/>
          </a:p>
        </p:txBody>
      </p:sp>
      <p:pic>
        <p:nvPicPr>
          <p:cNvPr id="284" name="Google Shape;284;g12ea60de5fc_4_56"/>
          <p:cNvPicPr preferRelativeResize="0"/>
          <p:nvPr/>
        </p:nvPicPr>
        <p:blipFill>
          <a:blip r:embed="rId3">
            <a:alphaModFix/>
          </a:blip>
          <a:stretch>
            <a:fillRect/>
          </a:stretch>
        </p:blipFill>
        <p:spPr>
          <a:xfrm>
            <a:off x="725700" y="350176"/>
            <a:ext cx="720000" cy="720000"/>
          </a:xfrm>
          <a:prstGeom prst="rect">
            <a:avLst/>
          </a:prstGeom>
          <a:noFill/>
          <a:ln>
            <a:noFill/>
          </a:ln>
        </p:spPr>
      </p:pic>
      <p:sp>
        <p:nvSpPr>
          <p:cNvPr id="285" name="Google Shape;285;g12ea60de5fc_4_56"/>
          <p:cNvSpPr txBox="1"/>
          <p:nvPr>
            <p:ph idx="1" type="body"/>
          </p:nvPr>
        </p:nvSpPr>
        <p:spPr>
          <a:xfrm>
            <a:off x="416075" y="2104600"/>
            <a:ext cx="3258300" cy="3549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en-SG" sz="2200"/>
              <a:t>Topic Analysis to dive into areas of improvement</a:t>
            </a:r>
            <a:endParaRPr sz="2200"/>
          </a:p>
          <a:p>
            <a:pPr indent="0" lvl="0" marL="457200" rtl="0" algn="l">
              <a:spcBef>
                <a:spcPts val="1000"/>
              </a:spcBef>
              <a:spcAft>
                <a:spcPts val="0"/>
              </a:spcAft>
              <a:buNone/>
            </a:pPr>
            <a:r>
              <a:t/>
            </a:r>
            <a:endParaRPr sz="2200"/>
          </a:p>
          <a:p>
            <a:pPr indent="-368300" lvl="0" marL="457200" rtl="0" algn="l">
              <a:spcBef>
                <a:spcPts val="1000"/>
              </a:spcBef>
              <a:spcAft>
                <a:spcPts val="0"/>
              </a:spcAft>
              <a:buSzPts val="2200"/>
              <a:buChar char="•"/>
            </a:pPr>
            <a:r>
              <a:rPr lang="en-SG" sz="2200"/>
              <a:t>For business to identify current year performance</a:t>
            </a:r>
            <a:endParaRPr sz="2200"/>
          </a:p>
          <a:p>
            <a:pPr indent="0" lvl="0" marL="457200" rtl="0" algn="l">
              <a:spcBef>
                <a:spcPts val="1000"/>
              </a:spcBef>
              <a:spcAft>
                <a:spcPts val="0"/>
              </a:spcAft>
              <a:buNone/>
            </a:pPr>
            <a:r>
              <a:t/>
            </a:r>
            <a:endParaRPr sz="2200"/>
          </a:p>
          <a:p>
            <a:pPr indent="-368300" lvl="0" marL="457200" rtl="0" algn="l">
              <a:spcBef>
                <a:spcPts val="1000"/>
              </a:spcBef>
              <a:spcAft>
                <a:spcPts val="0"/>
              </a:spcAft>
              <a:buSzPts val="2200"/>
              <a:buChar char="•"/>
            </a:pPr>
            <a:r>
              <a:rPr lang="en-SG" sz="2200"/>
              <a:t>Click on image to go to Tableau Dashboard</a:t>
            </a:r>
            <a:endParaRPr sz="2200"/>
          </a:p>
          <a:p>
            <a:pPr indent="0" lvl="0" marL="457200" rtl="0" algn="l">
              <a:spcBef>
                <a:spcPts val="1000"/>
              </a:spcBef>
              <a:spcAft>
                <a:spcPts val="0"/>
              </a:spcAft>
              <a:buNone/>
            </a:pPr>
            <a:r>
              <a:t/>
            </a:r>
            <a:endParaRPr sz="2200"/>
          </a:p>
        </p:txBody>
      </p:sp>
      <p:pic>
        <p:nvPicPr>
          <p:cNvPr id="286" name="Google Shape;286;g12ea60de5fc_4_56">
            <a:hlinkClick r:id="rId4"/>
          </p:cNvPr>
          <p:cNvPicPr preferRelativeResize="0"/>
          <p:nvPr/>
        </p:nvPicPr>
        <p:blipFill>
          <a:blip r:embed="rId5">
            <a:alphaModFix/>
          </a:blip>
          <a:stretch>
            <a:fillRect/>
          </a:stretch>
        </p:blipFill>
        <p:spPr>
          <a:xfrm>
            <a:off x="4055750" y="2034463"/>
            <a:ext cx="7710775" cy="3900876"/>
          </a:xfrm>
          <a:prstGeom prst="rect">
            <a:avLst/>
          </a:prstGeom>
          <a:noFill/>
          <a:ln>
            <a:noFill/>
          </a:ln>
          <a:effectLst>
            <a:outerShdw blurRad="57150" rotWithShape="0" algn="bl" dir="3540000" dist="85725">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2f1f9021d8_0_58"/>
          <p:cNvSpPr txBox="1"/>
          <p:nvPr>
            <p:ph type="title"/>
          </p:nvPr>
        </p:nvSpPr>
        <p:spPr>
          <a:xfrm>
            <a:off x="360025" y="368800"/>
            <a:ext cx="10993800" cy="97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sz="3000"/>
              <a:t>Room amenities is a topic that most affects customers sentiment negatively</a:t>
            </a:r>
            <a:endParaRPr sz="3000"/>
          </a:p>
        </p:txBody>
      </p:sp>
      <p:sp>
        <p:nvSpPr>
          <p:cNvPr id="292" name="Google Shape;292;g12f1f9021d8_0_58"/>
          <p:cNvSpPr txBox="1"/>
          <p:nvPr>
            <p:ph idx="1" type="body"/>
          </p:nvPr>
        </p:nvSpPr>
        <p:spPr>
          <a:xfrm>
            <a:off x="838200" y="4197355"/>
            <a:ext cx="10515600" cy="203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SG" sz="2000"/>
              <a:t>Based on the difference in the number of positive and negative reviews, as well as the polarity score (color):</a:t>
            </a:r>
            <a:endParaRPr sz="2000"/>
          </a:p>
          <a:p>
            <a:pPr indent="-355600" lvl="0" marL="457200" rtl="0" algn="l">
              <a:lnSpc>
                <a:spcPct val="90000"/>
              </a:lnSpc>
              <a:spcBef>
                <a:spcPts val="1000"/>
              </a:spcBef>
              <a:spcAft>
                <a:spcPts val="0"/>
              </a:spcAft>
              <a:buSzPts val="2000"/>
              <a:buChar char="•"/>
            </a:pPr>
            <a:r>
              <a:rPr lang="en-SG" sz="2000"/>
              <a:t>Ibis has been doing well in Service</a:t>
            </a:r>
            <a:endParaRPr sz="2000"/>
          </a:p>
          <a:p>
            <a:pPr indent="-355600" lvl="0" marL="457200" rtl="0" algn="l">
              <a:lnSpc>
                <a:spcPct val="90000"/>
              </a:lnSpc>
              <a:spcBef>
                <a:spcPts val="0"/>
              </a:spcBef>
              <a:spcAft>
                <a:spcPts val="0"/>
              </a:spcAft>
              <a:buSzPts val="2000"/>
              <a:buChar char="•"/>
            </a:pPr>
            <a:r>
              <a:rPr lang="en-SG" sz="2000"/>
              <a:t>The worst reviews are related to room amenities</a:t>
            </a:r>
            <a:endParaRPr sz="2000"/>
          </a:p>
          <a:p>
            <a:pPr indent="-355600" lvl="0" marL="457200" rtl="0" algn="l">
              <a:lnSpc>
                <a:spcPct val="90000"/>
              </a:lnSpc>
              <a:spcBef>
                <a:spcPts val="0"/>
              </a:spcBef>
              <a:spcAft>
                <a:spcPts val="0"/>
              </a:spcAft>
              <a:buSzPts val="2000"/>
              <a:buChar char="•"/>
            </a:pPr>
            <a:r>
              <a:rPr lang="en-SG" sz="2000"/>
              <a:t>Location is talked about often, but does not impact polarity as much, with similar number of negative and positive reviews</a:t>
            </a:r>
            <a:endParaRPr sz="2000"/>
          </a:p>
          <a:p>
            <a:pPr indent="-330200" lvl="0" marL="457200" rtl="0" algn="l">
              <a:lnSpc>
                <a:spcPct val="90000"/>
              </a:lnSpc>
              <a:spcBef>
                <a:spcPts val="1000"/>
              </a:spcBef>
              <a:spcAft>
                <a:spcPts val="0"/>
              </a:spcAft>
              <a:buClr>
                <a:schemeClr val="dk1"/>
              </a:buClr>
              <a:buSzPts val="2000"/>
              <a:buNone/>
            </a:pPr>
            <a:r>
              <a:t/>
            </a:r>
            <a:endParaRPr sz="2000"/>
          </a:p>
        </p:txBody>
      </p:sp>
      <p:pic>
        <p:nvPicPr>
          <p:cNvPr id="293" name="Google Shape;293;g12f1f9021d8_0_58"/>
          <p:cNvPicPr preferRelativeResize="0"/>
          <p:nvPr/>
        </p:nvPicPr>
        <p:blipFill rotWithShape="1">
          <a:blip r:embed="rId3">
            <a:alphaModFix/>
          </a:blip>
          <a:srcRect b="51100" l="0" r="0" t="0"/>
          <a:stretch/>
        </p:blipFill>
        <p:spPr>
          <a:xfrm>
            <a:off x="1665313" y="1642850"/>
            <a:ext cx="8861374" cy="2314100"/>
          </a:xfrm>
          <a:prstGeom prst="rect">
            <a:avLst/>
          </a:prstGeom>
          <a:noFill/>
          <a:ln>
            <a:noFill/>
          </a:ln>
          <a:effectLst>
            <a:outerShdw blurRad="57150" rotWithShape="0" algn="bl" dir="2460000" dist="114300">
              <a:srgbClr val="666666">
                <a:alpha val="69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12f36d83cf7_0_1"/>
          <p:cNvSpPr txBox="1"/>
          <p:nvPr>
            <p:ph type="title"/>
          </p:nvPr>
        </p:nvSpPr>
        <p:spPr>
          <a:xfrm>
            <a:off x="544425" y="351250"/>
            <a:ext cx="10809300" cy="99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sz="3000"/>
              <a:t>Ibis hotel can work on cleanliness and comfort</a:t>
            </a:r>
            <a:endParaRPr sz="3000"/>
          </a:p>
        </p:txBody>
      </p:sp>
      <p:sp>
        <p:nvSpPr>
          <p:cNvPr id="299" name="Google Shape;299;g12f36d83cf7_0_1"/>
          <p:cNvSpPr txBox="1"/>
          <p:nvPr>
            <p:ph idx="1" type="body"/>
          </p:nvPr>
        </p:nvSpPr>
        <p:spPr>
          <a:xfrm>
            <a:off x="4153425" y="2037200"/>
            <a:ext cx="7305900" cy="3538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None/>
            </a:pPr>
            <a:r>
              <a:rPr lang="en-SG" sz="1200">
                <a:solidFill>
                  <a:srgbClr val="333333"/>
                </a:solidFill>
                <a:latin typeface="Arial"/>
                <a:ea typeface="Arial"/>
                <a:cs typeface="Arial"/>
                <a:sym typeface="Arial"/>
              </a:rPr>
              <a:t>Mere words cannot express my disgust at what I found in this hotel. </a:t>
            </a:r>
            <a:r>
              <a:rPr b="1" lang="en-SG" sz="1200">
                <a:solidFill>
                  <a:srgbClr val="FF0000"/>
                </a:solidFill>
                <a:latin typeface="Arial"/>
                <a:ea typeface="Arial"/>
                <a:cs typeface="Arial"/>
                <a:sym typeface="Arial"/>
              </a:rPr>
              <a:t>Dirty, disgusting blood soiled pillow case and sheets</a:t>
            </a:r>
            <a:r>
              <a:rPr lang="en-SG" sz="1200">
                <a:solidFill>
                  <a:srgbClr val="333333"/>
                </a:solidFill>
                <a:latin typeface="Arial"/>
                <a:ea typeface="Arial"/>
                <a:cs typeface="Arial"/>
                <a:sym typeface="Arial"/>
              </a:rPr>
              <a:t> and a smell that the fragrance pumped into the rooms could not hide. What did I expect for the price? Nothing like what I got!</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rPr lang="en-SG" sz="1200">
                <a:solidFill>
                  <a:srgbClr val="333333"/>
                </a:solidFill>
                <a:latin typeface="Arial"/>
                <a:ea typeface="Arial"/>
                <a:cs typeface="Arial"/>
                <a:sym typeface="Arial"/>
              </a:rPr>
              <a:t>I'm very disappointed when I stayed in this hotel. Room are </a:t>
            </a:r>
            <a:r>
              <a:rPr b="1" lang="en-SG" sz="1200">
                <a:solidFill>
                  <a:srgbClr val="FF0000"/>
                </a:solidFill>
                <a:latin typeface="Arial"/>
                <a:ea typeface="Arial"/>
                <a:cs typeface="Arial"/>
                <a:sym typeface="Arial"/>
              </a:rPr>
              <a:t>too small </a:t>
            </a:r>
            <a:r>
              <a:rPr lang="en-SG" sz="1200">
                <a:solidFill>
                  <a:srgbClr val="333333"/>
                </a:solidFill>
                <a:latin typeface="Arial"/>
                <a:ea typeface="Arial"/>
                <a:cs typeface="Arial"/>
                <a:sym typeface="Arial"/>
              </a:rPr>
              <a:t>and windowless. Service are poor. Staff don't have initiative to provide help for their guest. I will not book again to this hotel because I don't get what I pay for.</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rPr lang="en-SG" sz="1200">
                <a:solidFill>
                  <a:srgbClr val="333333"/>
                </a:solidFill>
                <a:latin typeface="Arial"/>
                <a:ea typeface="Arial"/>
                <a:cs typeface="Arial"/>
                <a:sym typeface="Arial"/>
              </a:rPr>
              <a:t>One of a terrible stay in SG, the </a:t>
            </a:r>
            <a:r>
              <a:rPr b="1" lang="en-SG" sz="1200">
                <a:solidFill>
                  <a:srgbClr val="FF0000"/>
                </a:solidFill>
                <a:latin typeface="Arial"/>
                <a:ea typeface="Arial"/>
                <a:cs typeface="Arial"/>
                <a:sym typeface="Arial"/>
              </a:rPr>
              <a:t>bathroom wasn't cleaned</a:t>
            </a:r>
            <a:r>
              <a:rPr lang="en-SG" sz="1200">
                <a:solidFill>
                  <a:srgbClr val="333333"/>
                </a:solidFill>
                <a:latin typeface="Arial"/>
                <a:ea typeface="Arial"/>
                <a:cs typeface="Arial"/>
                <a:sym typeface="Arial"/>
              </a:rPr>
              <a:t> by the time that we moved in, </a:t>
            </a:r>
            <a:r>
              <a:rPr b="1" lang="en-SG" sz="1200">
                <a:solidFill>
                  <a:srgbClr val="FF0000"/>
                </a:solidFill>
                <a:latin typeface="Arial"/>
                <a:ea typeface="Arial"/>
                <a:cs typeface="Arial"/>
                <a:sym typeface="Arial"/>
              </a:rPr>
              <a:t>towels weren't changed</a:t>
            </a:r>
            <a:r>
              <a:rPr lang="en-SG" sz="1200">
                <a:solidFill>
                  <a:srgbClr val="333333"/>
                </a:solidFill>
                <a:latin typeface="Arial"/>
                <a:ea typeface="Arial"/>
                <a:cs typeface="Arial"/>
                <a:sym typeface="Arial"/>
              </a:rPr>
              <a:t>, so that we had to ask for room changing, which, end up with getting a </a:t>
            </a:r>
            <a:r>
              <a:rPr b="1" lang="en-SG" sz="1200">
                <a:solidFill>
                  <a:srgbClr val="FF0000"/>
                </a:solidFill>
                <a:latin typeface="Arial"/>
                <a:ea typeface="Arial"/>
                <a:cs typeface="Arial"/>
                <a:sym typeface="Arial"/>
              </a:rPr>
              <a:t>smaller room</a:t>
            </a:r>
            <a:r>
              <a:rPr lang="en-SG" sz="1200">
                <a:solidFill>
                  <a:srgbClr val="333333"/>
                </a:solidFill>
                <a:latin typeface="Arial"/>
                <a:ea typeface="Arial"/>
                <a:cs typeface="Arial"/>
                <a:sym typeface="Arial"/>
              </a:rPr>
              <a:t>. The 2 compliment wi-fi accounts didn't work with my macbook air but didn't want to bother with the hotel staff anymore, so just use my cellular at the time.</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rPr lang="en-SG" sz="1200">
                <a:solidFill>
                  <a:srgbClr val="333333"/>
                </a:solidFill>
                <a:latin typeface="Arial"/>
                <a:ea typeface="Arial"/>
                <a:cs typeface="Arial"/>
                <a:sym typeface="Arial"/>
              </a:rPr>
              <a:t>Worst hotel ever stayed in </a:t>
            </a:r>
            <a:r>
              <a:rPr b="1" lang="en-SG" sz="1200">
                <a:solidFill>
                  <a:srgbClr val="FF0000"/>
                </a:solidFill>
                <a:latin typeface="Arial"/>
                <a:ea typeface="Arial"/>
                <a:cs typeface="Arial"/>
                <a:sym typeface="Arial"/>
              </a:rPr>
              <a:t>room to small</a:t>
            </a:r>
            <a:r>
              <a:rPr lang="en-SG" sz="1200">
                <a:solidFill>
                  <a:srgbClr val="333333"/>
                </a:solidFill>
                <a:latin typeface="Arial"/>
                <a:ea typeface="Arial"/>
                <a:cs typeface="Arial"/>
                <a:sym typeface="Arial"/>
              </a:rPr>
              <a:t> for 2 people </a:t>
            </a:r>
            <a:r>
              <a:rPr b="1" lang="en-SG" sz="1200">
                <a:solidFill>
                  <a:srgbClr val="FF0000"/>
                </a:solidFill>
                <a:latin typeface="Arial"/>
                <a:ea typeface="Arial"/>
                <a:cs typeface="Arial"/>
                <a:sym typeface="Arial"/>
              </a:rPr>
              <a:t>bed uncomfortable</a:t>
            </a:r>
            <a:r>
              <a:rPr lang="en-SG" sz="1200">
                <a:solidFill>
                  <a:srgbClr val="333333"/>
                </a:solidFill>
                <a:latin typeface="Arial"/>
                <a:ea typeface="Arial"/>
                <a:cs typeface="Arial"/>
                <a:sym typeface="Arial"/>
              </a:rPr>
              <a:t> it was like sleeping on wood had to pay $10 for wifi. Breakfast at cafe next door was so terrible could not eat it. Would not recommend to stay there</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33333"/>
              </a:solidFill>
              <a:latin typeface="Arial"/>
              <a:ea typeface="Arial"/>
              <a:cs typeface="Arial"/>
              <a:sym typeface="Arial"/>
            </a:endParaRPr>
          </a:p>
          <a:p>
            <a:pPr indent="-330200" lvl="0" marL="457200" rtl="0" algn="l">
              <a:lnSpc>
                <a:spcPct val="90000"/>
              </a:lnSpc>
              <a:spcBef>
                <a:spcPts val="1000"/>
              </a:spcBef>
              <a:spcAft>
                <a:spcPts val="0"/>
              </a:spcAft>
              <a:buClr>
                <a:schemeClr val="dk1"/>
              </a:buClr>
              <a:buSzPts val="2000"/>
              <a:buNone/>
            </a:pPr>
            <a:r>
              <a:t/>
            </a:r>
            <a:endParaRPr sz="1200"/>
          </a:p>
        </p:txBody>
      </p:sp>
      <p:sp>
        <p:nvSpPr>
          <p:cNvPr id="300" name="Google Shape;300;g12f36d83cf7_0_1"/>
          <p:cNvSpPr txBox="1"/>
          <p:nvPr/>
        </p:nvSpPr>
        <p:spPr>
          <a:xfrm>
            <a:off x="544425" y="2230150"/>
            <a:ext cx="33369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1700">
                <a:latin typeface="Raleway"/>
                <a:ea typeface="Raleway"/>
                <a:cs typeface="Raleway"/>
                <a:sym typeface="Raleway"/>
              </a:rPr>
              <a:t>From samples of the worst reviews on room amenities, customers complained about:</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SG" sz="1700">
                <a:latin typeface="Raleway"/>
                <a:ea typeface="Raleway"/>
                <a:cs typeface="Raleway"/>
                <a:sym typeface="Raleway"/>
              </a:rPr>
              <a:t>Hygiene and cleanliness</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SG" sz="1700">
                <a:latin typeface="Raleway"/>
                <a:ea typeface="Raleway"/>
                <a:cs typeface="Raleway"/>
                <a:sym typeface="Raleway"/>
              </a:rPr>
              <a:t>Size of room</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SG" sz="1700">
                <a:latin typeface="Raleway"/>
                <a:ea typeface="Raleway"/>
                <a:cs typeface="Raleway"/>
                <a:sym typeface="Raleway"/>
              </a:rPr>
              <a:t>Comfort</a:t>
            </a:r>
            <a:endParaRPr sz="1700">
              <a:latin typeface="Raleway"/>
              <a:ea typeface="Raleway"/>
              <a:cs typeface="Raleway"/>
              <a:sym typeface="Raleway"/>
            </a:endParaRPr>
          </a:p>
          <a:p>
            <a:pPr indent="0" lvl="0" marL="0" rtl="0" algn="l">
              <a:spcBef>
                <a:spcPts val="0"/>
              </a:spcBef>
              <a:spcAft>
                <a:spcPts val="0"/>
              </a:spcAft>
              <a:buNone/>
            </a:pPr>
            <a:r>
              <a:t/>
            </a:r>
            <a:endParaRPr sz="1700">
              <a:latin typeface="Raleway"/>
              <a:ea typeface="Raleway"/>
              <a:cs typeface="Raleway"/>
              <a:sym typeface="Raleway"/>
            </a:endParaRPr>
          </a:p>
          <a:p>
            <a:pPr indent="0" lvl="0" marL="0" rtl="0" algn="l">
              <a:spcBef>
                <a:spcPts val="0"/>
              </a:spcBef>
              <a:spcAft>
                <a:spcPts val="0"/>
              </a:spcAft>
              <a:buNone/>
            </a:pPr>
            <a:r>
              <a:t/>
            </a:r>
            <a:endParaRPr sz="1700">
              <a:latin typeface="Raleway"/>
              <a:ea typeface="Raleway"/>
              <a:cs typeface="Raleway"/>
              <a:sym typeface="Raleway"/>
            </a:endParaRPr>
          </a:p>
          <a:p>
            <a:pPr indent="0" lvl="0" marL="0" rtl="0" algn="l">
              <a:spcBef>
                <a:spcPts val="0"/>
              </a:spcBef>
              <a:spcAft>
                <a:spcPts val="0"/>
              </a:spcAft>
              <a:buNone/>
            </a:pPr>
            <a:r>
              <a:t/>
            </a:r>
            <a:endParaRPr sz="1700">
              <a:latin typeface="Raleway"/>
              <a:ea typeface="Raleway"/>
              <a:cs typeface="Raleway"/>
              <a:sym typeface="Raleway"/>
            </a:endParaRPr>
          </a:p>
          <a:p>
            <a:pPr indent="0" lvl="0" marL="0" rtl="0" algn="l">
              <a:spcBef>
                <a:spcPts val="0"/>
              </a:spcBef>
              <a:spcAft>
                <a:spcPts val="0"/>
              </a:spcAft>
              <a:buNone/>
            </a:pPr>
            <a:r>
              <a:rPr lang="en-SG" sz="1700">
                <a:latin typeface="Raleway"/>
                <a:ea typeface="Raleway"/>
                <a:cs typeface="Raleway"/>
                <a:sym typeface="Raleway"/>
              </a:rPr>
              <a:t>Basic expectation of all guests!</a:t>
            </a:r>
            <a:endParaRPr sz="1700">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2f5db51de4_0_3"/>
          <p:cNvSpPr txBox="1"/>
          <p:nvPr>
            <p:ph type="title"/>
          </p:nvPr>
        </p:nvSpPr>
        <p:spPr>
          <a:xfrm>
            <a:off x="544425" y="351250"/>
            <a:ext cx="10809300" cy="99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sz="3000"/>
              <a:t>Ibis hotel can create a unique service culture</a:t>
            </a:r>
            <a:endParaRPr sz="3000"/>
          </a:p>
        </p:txBody>
      </p:sp>
      <p:sp>
        <p:nvSpPr>
          <p:cNvPr id="306" name="Google Shape;306;g12f5db51de4_0_3"/>
          <p:cNvSpPr txBox="1"/>
          <p:nvPr>
            <p:ph idx="1" type="body"/>
          </p:nvPr>
        </p:nvSpPr>
        <p:spPr>
          <a:xfrm>
            <a:off x="5190863" y="1825050"/>
            <a:ext cx="6522600" cy="320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None/>
            </a:pPr>
            <a:r>
              <a:rPr lang="en-SG" sz="1200">
                <a:solidFill>
                  <a:srgbClr val="333333"/>
                </a:solidFill>
                <a:latin typeface="Arial"/>
                <a:ea typeface="Arial"/>
                <a:cs typeface="Arial"/>
                <a:sym typeface="Arial"/>
              </a:rPr>
              <a:t>Staff are </a:t>
            </a:r>
            <a:r>
              <a:rPr b="1" lang="en-SG" sz="1200">
                <a:solidFill>
                  <a:srgbClr val="FF0000"/>
                </a:solidFill>
                <a:latin typeface="Arial"/>
                <a:ea typeface="Arial"/>
                <a:cs typeface="Arial"/>
                <a:sym typeface="Arial"/>
              </a:rPr>
              <a:t>accommodating</a:t>
            </a:r>
            <a:r>
              <a:rPr lang="en-SG" sz="1200">
                <a:solidFill>
                  <a:srgbClr val="333333"/>
                </a:solidFill>
                <a:latin typeface="Arial"/>
                <a:ea typeface="Arial"/>
                <a:cs typeface="Arial"/>
                <a:sym typeface="Arial"/>
              </a:rPr>
              <a:t>. Always assured us if we are need assistant. Even our tour in Universal Studio was purchased to them and slight lower than regular rate when purchased at Universal Studio. Although the place is far in mrt.</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rPr lang="en-SG" sz="1200">
                <a:solidFill>
                  <a:srgbClr val="333333"/>
                </a:solidFill>
                <a:latin typeface="Arial"/>
                <a:ea typeface="Arial"/>
                <a:cs typeface="Arial"/>
                <a:sym typeface="Arial"/>
              </a:rPr>
              <a:t>The hotel is located quite conveniently. Easily to get cabs. Room wise is as good as the price. Affordable and above my expectation. I really like the cleanliness of the room. Staff was very </a:t>
            </a:r>
            <a:r>
              <a:rPr b="1" lang="en-SG" sz="1200">
                <a:solidFill>
                  <a:srgbClr val="FF0000"/>
                </a:solidFill>
                <a:latin typeface="Arial"/>
                <a:ea typeface="Arial"/>
                <a:cs typeface="Arial"/>
                <a:sym typeface="Arial"/>
              </a:rPr>
              <a:t>helpful</a:t>
            </a:r>
            <a:r>
              <a:rPr lang="en-SG" sz="1200">
                <a:solidFill>
                  <a:srgbClr val="333333"/>
                </a:solidFill>
                <a:latin typeface="Arial"/>
                <a:ea typeface="Arial"/>
                <a:cs typeface="Arial"/>
                <a:sym typeface="Arial"/>
              </a:rPr>
              <a:t> and I did get their names; Seri and Kim. They helped me </a:t>
            </a:r>
            <a:r>
              <a:rPr b="1" lang="en-SG" sz="1200">
                <a:solidFill>
                  <a:srgbClr val="FF0000"/>
                </a:solidFill>
                <a:latin typeface="Arial"/>
                <a:ea typeface="Arial"/>
                <a:cs typeface="Arial"/>
                <a:sym typeface="Arial"/>
              </a:rPr>
              <a:t>politely and with patience </a:t>
            </a:r>
            <a:r>
              <a:rPr lang="en-SG" sz="1200">
                <a:solidFill>
                  <a:srgbClr val="333333"/>
                </a:solidFill>
                <a:latin typeface="Arial"/>
                <a:ea typeface="Arial"/>
                <a:cs typeface="Arial"/>
                <a:sym typeface="Arial"/>
              </a:rPr>
              <a:t>with directions as I asked too much. Thank you and I'll be sure to come here again and recommend to my friends.</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rPr lang="en-SG" sz="1200">
                <a:solidFill>
                  <a:srgbClr val="333333"/>
                </a:solidFill>
                <a:latin typeface="Arial"/>
                <a:ea typeface="Arial"/>
                <a:cs typeface="Arial"/>
                <a:sym typeface="Arial"/>
              </a:rPr>
              <a:t>This was my second 14 day stay at The Fragrance Hotel-Royal. I highly recommend this hotel!!! The rooms are super clean. The staff is extra </a:t>
            </a:r>
            <a:r>
              <a:rPr b="1" lang="en-SG" sz="1200">
                <a:solidFill>
                  <a:srgbClr val="FF0000"/>
                </a:solidFill>
                <a:latin typeface="Arial"/>
                <a:ea typeface="Arial"/>
                <a:cs typeface="Arial"/>
                <a:sym typeface="Arial"/>
              </a:rPr>
              <a:t>friendly and helpful</a:t>
            </a:r>
            <a:r>
              <a:rPr lang="en-SG" sz="1200">
                <a:solidFill>
                  <a:srgbClr val="333333"/>
                </a:solidFill>
                <a:latin typeface="Arial"/>
                <a:ea typeface="Arial"/>
                <a:cs typeface="Arial"/>
                <a:sym typeface="Arial"/>
              </a:rPr>
              <a:t>. The hotel is located walking distance to Vivo City!!! 3rd floor housekeeping manager, Richard, goes </a:t>
            </a:r>
            <a:r>
              <a:rPr b="1" lang="en-SG" sz="1200">
                <a:solidFill>
                  <a:srgbClr val="FF0000"/>
                </a:solidFill>
                <a:latin typeface="Arial"/>
                <a:ea typeface="Arial"/>
                <a:cs typeface="Arial"/>
                <a:sym typeface="Arial"/>
              </a:rPr>
              <a:t>out of his way</a:t>
            </a:r>
            <a:r>
              <a:rPr lang="en-SG" sz="1200">
                <a:solidFill>
                  <a:srgbClr val="333333"/>
                </a:solidFill>
                <a:latin typeface="Arial"/>
                <a:ea typeface="Arial"/>
                <a:cs typeface="Arial"/>
                <a:sym typeface="Arial"/>
              </a:rPr>
              <a:t> to make sure I always have a comfortable and pleasant experience. I will MOST DEFINITELY continue to stay at this hotel when I visit Singapore mainly because of the great service and </a:t>
            </a:r>
            <a:r>
              <a:rPr b="1" lang="en-SG" sz="1200">
                <a:solidFill>
                  <a:srgbClr val="FF0000"/>
                </a:solidFill>
                <a:latin typeface="Arial"/>
                <a:ea typeface="Arial"/>
                <a:cs typeface="Arial"/>
                <a:sym typeface="Arial"/>
              </a:rPr>
              <a:t>friendly</a:t>
            </a:r>
            <a:r>
              <a:rPr lang="en-SG" sz="1200">
                <a:solidFill>
                  <a:srgbClr val="333333"/>
                </a:solidFill>
                <a:latin typeface="Arial"/>
                <a:ea typeface="Arial"/>
                <a:cs typeface="Arial"/>
                <a:sym typeface="Arial"/>
              </a:rPr>
              <a:t> hotel staff.</a:t>
            </a:r>
            <a:endParaRPr sz="1200">
              <a:solidFill>
                <a:srgbClr val="33333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33333"/>
              </a:solidFill>
              <a:latin typeface="Arial"/>
              <a:ea typeface="Arial"/>
              <a:cs typeface="Arial"/>
              <a:sym typeface="Arial"/>
            </a:endParaRPr>
          </a:p>
          <a:p>
            <a:pPr indent="-330200" lvl="0" marL="457200" rtl="0" algn="l">
              <a:lnSpc>
                <a:spcPct val="90000"/>
              </a:lnSpc>
              <a:spcBef>
                <a:spcPts val="1000"/>
              </a:spcBef>
              <a:spcAft>
                <a:spcPts val="0"/>
              </a:spcAft>
              <a:buClr>
                <a:schemeClr val="dk1"/>
              </a:buClr>
              <a:buSzPts val="2000"/>
              <a:buNone/>
            </a:pPr>
            <a:r>
              <a:t/>
            </a:r>
            <a:endParaRPr sz="1200"/>
          </a:p>
        </p:txBody>
      </p:sp>
      <p:sp>
        <p:nvSpPr>
          <p:cNvPr id="307" name="Google Shape;307;g12f5db51de4_0_3"/>
          <p:cNvSpPr txBox="1"/>
          <p:nvPr/>
        </p:nvSpPr>
        <p:spPr>
          <a:xfrm>
            <a:off x="544425" y="1861575"/>
            <a:ext cx="41679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1700">
                <a:latin typeface="Raleway"/>
                <a:ea typeface="Raleway"/>
                <a:cs typeface="Raleway"/>
                <a:sym typeface="Raleway"/>
              </a:rPr>
              <a:t>From samples of reviews on service, customers have good feedback</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SG" sz="1700">
                <a:latin typeface="Raleway"/>
                <a:ea typeface="Raleway"/>
                <a:cs typeface="Raleway"/>
                <a:sym typeface="Raleway"/>
              </a:rPr>
              <a:t>helpful</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SG" sz="1700">
                <a:latin typeface="Raleway"/>
                <a:ea typeface="Raleway"/>
                <a:cs typeface="Raleway"/>
                <a:sym typeface="Raleway"/>
              </a:rPr>
              <a:t>friendly</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SG" sz="1700">
                <a:latin typeface="Raleway"/>
                <a:ea typeface="Raleway"/>
                <a:cs typeface="Raleway"/>
                <a:sym typeface="Raleway"/>
              </a:rPr>
              <a:t>polite</a:t>
            </a:r>
            <a:endParaRPr sz="1700">
              <a:latin typeface="Raleway"/>
              <a:ea typeface="Raleway"/>
              <a:cs typeface="Raleway"/>
              <a:sym typeface="Raleway"/>
            </a:endParaRPr>
          </a:p>
          <a:p>
            <a:pPr indent="0" lvl="0" marL="0" rtl="0" algn="l">
              <a:spcBef>
                <a:spcPts val="0"/>
              </a:spcBef>
              <a:spcAft>
                <a:spcPts val="0"/>
              </a:spcAft>
              <a:buNone/>
            </a:pPr>
            <a:r>
              <a:t/>
            </a:r>
            <a:endParaRPr sz="1700">
              <a:latin typeface="Raleway"/>
              <a:ea typeface="Raleway"/>
              <a:cs typeface="Raleway"/>
              <a:sym typeface="Raleway"/>
            </a:endParaRPr>
          </a:p>
          <a:p>
            <a:pPr indent="0" lvl="0" marL="0" rtl="0" algn="l">
              <a:spcBef>
                <a:spcPts val="0"/>
              </a:spcBef>
              <a:spcAft>
                <a:spcPts val="0"/>
              </a:spcAft>
              <a:buNone/>
            </a:pPr>
            <a:r>
              <a:rPr lang="en-SG" sz="1700">
                <a:latin typeface="Raleway"/>
                <a:ea typeface="Raleway"/>
                <a:cs typeface="Raleway"/>
                <a:sym typeface="Raleway"/>
              </a:rPr>
              <a:t>However…</a:t>
            </a:r>
            <a:endParaRPr sz="1700">
              <a:latin typeface="Raleway"/>
              <a:ea typeface="Raleway"/>
              <a:cs typeface="Raleway"/>
              <a:sym typeface="Raleway"/>
            </a:endParaRPr>
          </a:p>
          <a:p>
            <a:pPr indent="0" lvl="0" marL="0" rtl="0" algn="l">
              <a:spcBef>
                <a:spcPts val="0"/>
              </a:spcBef>
              <a:spcAft>
                <a:spcPts val="0"/>
              </a:spcAft>
              <a:buNone/>
            </a:pPr>
            <a:r>
              <a:t/>
            </a:r>
            <a:endParaRPr sz="1700">
              <a:latin typeface="Raleway"/>
              <a:ea typeface="Raleway"/>
              <a:cs typeface="Raleway"/>
              <a:sym typeface="Raleway"/>
            </a:endParaRPr>
          </a:p>
          <a:p>
            <a:pPr indent="0" lvl="0" marL="0" rtl="0" algn="l">
              <a:spcBef>
                <a:spcPts val="0"/>
              </a:spcBef>
              <a:spcAft>
                <a:spcPts val="0"/>
              </a:spcAft>
              <a:buNone/>
            </a:pPr>
            <a:r>
              <a:rPr lang="en-SG" sz="1700">
                <a:latin typeface="Raleway"/>
                <a:ea typeface="Raleway"/>
                <a:cs typeface="Raleway"/>
                <a:sym typeface="Raleway"/>
              </a:rPr>
              <a:t>The words used to describe </a:t>
            </a:r>
            <a:r>
              <a:rPr lang="en-SG" sz="1700">
                <a:latin typeface="Raleway"/>
                <a:ea typeface="Raleway"/>
                <a:cs typeface="Raleway"/>
                <a:sym typeface="Raleway"/>
              </a:rPr>
              <a:t>service</a:t>
            </a:r>
            <a:r>
              <a:rPr lang="en-SG" sz="1700">
                <a:latin typeface="Raleway"/>
                <a:ea typeface="Raleway"/>
                <a:cs typeface="Raleway"/>
                <a:sym typeface="Raleway"/>
              </a:rPr>
              <a:t> is very generic to good service in hotels.</a:t>
            </a:r>
            <a:endParaRPr sz="1700">
              <a:latin typeface="Raleway"/>
              <a:ea typeface="Raleway"/>
              <a:cs typeface="Raleway"/>
              <a:sym typeface="Raleway"/>
            </a:endParaRPr>
          </a:p>
          <a:p>
            <a:pPr indent="0" lvl="0" marL="0" rtl="0" algn="l">
              <a:spcBef>
                <a:spcPts val="0"/>
              </a:spcBef>
              <a:spcAft>
                <a:spcPts val="0"/>
              </a:spcAft>
              <a:buNone/>
            </a:pPr>
            <a:r>
              <a:t/>
            </a:r>
            <a:endParaRPr sz="1700">
              <a:latin typeface="Raleway"/>
              <a:ea typeface="Raleway"/>
              <a:cs typeface="Raleway"/>
              <a:sym typeface="Raleway"/>
            </a:endParaRPr>
          </a:p>
          <a:p>
            <a:pPr indent="0" lvl="0" marL="0" rtl="0" algn="l">
              <a:spcBef>
                <a:spcPts val="0"/>
              </a:spcBef>
              <a:spcAft>
                <a:spcPts val="0"/>
              </a:spcAft>
              <a:buNone/>
            </a:pPr>
            <a:r>
              <a:rPr lang="en-SG" sz="1700">
                <a:latin typeface="Raleway"/>
                <a:ea typeface="Raleway"/>
                <a:cs typeface="Raleway"/>
                <a:sym typeface="Raleway"/>
              </a:rPr>
              <a:t>Ibis can consider building a unique culture where guests will use words that are more reflective of </a:t>
            </a:r>
            <a:endParaRPr sz="1700">
              <a:latin typeface="Raleway"/>
              <a:ea typeface="Raleway"/>
              <a:cs typeface="Raleway"/>
              <a:sym typeface="Raleway"/>
            </a:endParaRPr>
          </a:p>
          <a:p>
            <a:pPr indent="0" lvl="0" marL="0" rtl="0" algn="l">
              <a:spcBef>
                <a:spcPts val="0"/>
              </a:spcBef>
              <a:spcAft>
                <a:spcPts val="0"/>
              </a:spcAft>
              <a:buNone/>
            </a:pPr>
            <a:r>
              <a:t/>
            </a:r>
            <a:endParaRPr b="1" sz="1700">
              <a:latin typeface="Raleway"/>
              <a:ea typeface="Raleway"/>
              <a:cs typeface="Raleway"/>
              <a:sym typeface="Raleway"/>
            </a:endParaRPr>
          </a:p>
          <a:p>
            <a:pPr indent="0" lvl="0" marL="0" rtl="0" algn="l">
              <a:spcBef>
                <a:spcPts val="0"/>
              </a:spcBef>
              <a:spcAft>
                <a:spcPts val="0"/>
              </a:spcAft>
              <a:buNone/>
            </a:pPr>
            <a:r>
              <a:rPr b="1" lang="en-SG" sz="1700">
                <a:latin typeface="Raleway"/>
                <a:ea typeface="Raleway"/>
                <a:cs typeface="Raleway"/>
                <a:sym typeface="Raleway"/>
              </a:rPr>
              <a:t>“SMART, FUN, COOL, EASY-GOING”</a:t>
            </a:r>
            <a:endParaRPr b="1" sz="1700">
              <a:latin typeface="Raleway"/>
              <a:ea typeface="Raleway"/>
              <a:cs typeface="Raleway"/>
              <a:sym typeface="Raleway"/>
            </a:endParaRPr>
          </a:p>
        </p:txBody>
      </p:sp>
      <p:pic>
        <p:nvPicPr>
          <p:cNvPr id="308" name="Google Shape;308;g12f5db51de4_0_3"/>
          <p:cNvPicPr preferRelativeResize="0"/>
          <p:nvPr/>
        </p:nvPicPr>
        <p:blipFill>
          <a:blip r:embed="rId3">
            <a:alphaModFix/>
          </a:blip>
          <a:stretch>
            <a:fillRect/>
          </a:stretch>
        </p:blipFill>
        <p:spPr>
          <a:xfrm>
            <a:off x="4864750" y="5514650"/>
            <a:ext cx="6915875" cy="45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2f1f9021d8_0_63"/>
          <p:cNvSpPr txBox="1"/>
          <p:nvPr>
            <p:ph type="title"/>
          </p:nvPr>
        </p:nvSpPr>
        <p:spPr>
          <a:xfrm>
            <a:off x="360025" y="342450"/>
            <a:ext cx="10993800" cy="99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a:t>Challenges</a:t>
            </a:r>
            <a:endParaRPr/>
          </a:p>
        </p:txBody>
      </p:sp>
      <p:sp>
        <p:nvSpPr>
          <p:cNvPr id="314" name="Google Shape;314;g12f1f9021d8_0_63"/>
          <p:cNvSpPr txBox="1"/>
          <p:nvPr>
            <p:ph idx="1" type="body"/>
          </p:nvPr>
        </p:nvSpPr>
        <p:spPr>
          <a:xfrm>
            <a:off x="838200" y="2086809"/>
            <a:ext cx="10515600" cy="41487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SG" sz="2000"/>
              <a:t>Issues faced when </a:t>
            </a:r>
            <a:r>
              <a:rPr lang="en-SG" sz="2000"/>
              <a:t>scraping</a:t>
            </a:r>
            <a:r>
              <a:rPr lang="en-SG" sz="2000"/>
              <a:t> data from TripAdvisor due to changing elements and pop up layers</a:t>
            </a:r>
            <a:endParaRPr sz="2000"/>
          </a:p>
          <a:p>
            <a:pPr indent="0" lvl="0" marL="0" rtl="0" algn="l">
              <a:lnSpc>
                <a:spcPct val="90000"/>
              </a:lnSpc>
              <a:spcBef>
                <a:spcPts val="1000"/>
              </a:spcBef>
              <a:spcAft>
                <a:spcPts val="0"/>
              </a:spcAft>
              <a:buNone/>
            </a:pPr>
            <a:r>
              <a:t/>
            </a:r>
            <a:endParaRPr sz="2000"/>
          </a:p>
          <a:p>
            <a:pPr indent="-355600" lvl="0" marL="457200" rtl="0" algn="l">
              <a:lnSpc>
                <a:spcPct val="90000"/>
              </a:lnSpc>
              <a:spcBef>
                <a:spcPts val="1000"/>
              </a:spcBef>
              <a:spcAft>
                <a:spcPts val="0"/>
              </a:spcAft>
              <a:buSzPts val="2000"/>
              <a:buChar char="•"/>
            </a:pPr>
            <a:r>
              <a:rPr lang="en-SG" sz="2000"/>
              <a:t>Unsupervised learning can be difficult to tune to get the best results that are interpretable</a:t>
            </a:r>
            <a:endParaRPr sz="2000"/>
          </a:p>
          <a:p>
            <a:pPr indent="0" lvl="0" marL="457200" rtl="0" algn="l">
              <a:lnSpc>
                <a:spcPct val="90000"/>
              </a:lnSpc>
              <a:spcBef>
                <a:spcPts val="1000"/>
              </a:spcBef>
              <a:spcAft>
                <a:spcPts val="0"/>
              </a:spcAft>
              <a:buNone/>
            </a:pPr>
            <a:r>
              <a:t/>
            </a:r>
            <a:endParaRPr sz="2000"/>
          </a:p>
          <a:p>
            <a:pPr indent="-355600" lvl="0" marL="457200" rtl="0" algn="l">
              <a:lnSpc>
                <a:spcPct val="90000"/>
              </a:lnSpc>
              <a:spcBef>
                <a:spcPts val="1000"/>
              </a:spcBef>
              <a:spcAft>
                <a:spcPts val="0"/>
              </a:spcAft>
              <a:buSzPts val="2000"/>
              <a:buChar char="•"/>
            </a:pPr>
            <a:r>
              <a:rPr lang="en-SG" sz="2000"/>
              <a:t>Deployment on AWS and to Streamlit</a:t>
            </a:r>
            <a:endParaRPr sz="2000"/>
          </a:p>
          <a:p>
            <a:pPr indent="0" lvl="0" marL="457200" rtl="0" algn="l">
              <a:lnSpc>
                <a:spcPct val="90000"/>
              </a:lnSpc>
              <a:spcBef>
                <a:spcPts val="1000"/>
              </a:spcBef>
              <a:spcAft>
                <a:spcPts val="0"/>
              </a:spcAft>
              <a:buNone/>
            </a:pPr>
            <a:r>
              <a:t/>
            </a:r>
            <a:endParaRPr sz="2000"/>
          </a:p>
          <a:p>
            <a:pPr indent="-355600" lvl="0" marL="457200" rtl="0" algn="l">
              <a:lnSpc>
                <a:spcPct val="90000"/>
              </a:lnSpc>
              <a:spcBef>
                <a:spcPts val="1000"/>
              </a:spcBef>
              <a:spcAft>
                <a:spcPts val="0"/>
              </a:spcAft>
              <a:buSzPts val="2000"/>
              <a:buChar char="•"/>
            </a:pPr>
            <a:r>
              <a:rPr lang="en-SG" sz="2000"/>
              <a:t>Money No Enough </a:t>
            </a:r>
            <a:endParaRPr sz="2000"/>
          </a:p>
          <a:p>
            <a:pPr indent="-330200" lvl="0" marL="457200" rtl="0" algn="l">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315062feda_0_4"/>
          <p:cNvSpPr txBox="1"/>
          <p:nvPr>
            <p:ph type="title"/>
          </p:nvPr>
        </p:nvSpPr>
        <p:spPr>
          <a:xfrm>
            <a:off x="838200" y="365126"/>
            <a:ext cx="10515600" cy="975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a:t>Links to Other Products</a:t>
            </a:r>
            <a:endParaRPr/>
          </a:p>
        </p:txBody>
      </p:sp>
      <p:sp>
        <p:nvSpPr>
          <p:cNvPr id="321" name="Google Shape;321;g1315062feda_0_4"/>
          <p:cNvSpPr txBox="1"/>
          <p:nvPr>
            <p:ph idx="1" type="body"/>
          </p:nvPr>
        </p:nvSpPr>
        <p:spPr>
          <a:xfrm>
            <a:off x="838200" y="2041089"/>
            <a:ext cx="10515600" cy="41487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en-SG" sz="2200"/>
              <a:t>Tableau Dashboard: </a:t>
            </a:r>
            <a:r>
              <a:rPr lang="en-SG" sz="2200" u="sng">
                <a:solidFill>
                  <a:schemeClr val="hlink"/>
                </a:solidFill>
                <a:hlinkClick r:id="rId3"/>
              </a:rPr>
              <a:t>https://public.tableau.com/views/ML-hotel-reviews-sentiment-and-topic-1_0/1_Introduction?:language=en-US&amp;:display_count=n&amp;:origin=viz_share_link</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lang="en-SG" sz="2200"/>
              <a:t>Deployed Streamlit app: </a:t>
            </a:r>
            <a:r>
              <a:rPr lang="en-SG" sz="2200" u="sng">
                <a:solidFill>
                  <a:schemeClr val="hlink"/>
                </a:solidFill>
                <a:hlinkClick r:id="rId4"/>
              </a:rPr>
              <a:t>https://share.streamlit.io/siewpingyeo/capstone-project--end-to-end-ml-on-topic-classification-and-sentiment-analysis/main/Streamlit/streamlit_app_capstone.py</a:t>
            </a:r>
            <a:r>
              <a:rPr lang="en-SG" sz="2200"/>
              <a:t> </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lang="en-SG" sz="2200"/>
              <a:t>GitHub Repo (Main): </a:t>
            </a:r>
            <a:r>
              <a:rPr lang="en-SG" sz="2200" u="sng">
                <a:solidFill>
                  <a:schemeClr val="hlink"/>
                </a:solidFill>
                <a:hlinkClick r:id="rId5"/>
              </a:rPr>
              <a:t>https://github.com/SiewPingYeo/Capstone-Project--End-to-End-ML-on-Topic-Classification-and-Sentiment-Analysis</a:t>
            </a:r>
            <a:r>
              <a:rPr lang="en-SG" sz="2200"/>
              <a:t> </a:t>
            </a:r>
            <a:endParaRPr sz="2200"/>
          </a:p>
          <a:p>
            <a:pPr indent="0" lvl="0" marL="0" rtl="0" algn="l">
              <a:spcBef>
                <a:spcPts val="1000"/>
              </a:spcBef>
              <a:spcAft>
                <a:spcPts val="0"/>
              </a:spcAft>
              <a:buNone/>
            </a:pPr>
            <a:r>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12ea60de5fc_4_0"/>
          <p:cNvSpPr txBox="1"/>
          <p:nvPr>
            <p:ph type="title"/>
          </p:nvPr>
        </p:nvSpPr>
        <p:spPr>
          <a:xfrm>
            <a:off x="555075" y="349175"/>
            <a:ext cx="10619400" cy="913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Courier New"/>
              <a:buNone/>
            </a:pPr>
            <a:r>
              <a:rPr lang="en-SG" sz="3000"/>
              <a:t>Post-covid phase uncertainty can be mitigated by utilizing data to guide decisions</a:t>
            </a:r>
            <a:endParaRPr sz="3000">
              <a:latin typeface="Montserrat"/>
              <a:ea typeface="Montserrat"/>
              <a:cs typeface="Montserrat"/>
              <a:sym typeface="Montserrat"/>
            </a:endParaRPr>
          </a:p>
        </p:txBody>
      </p:sp>
      <p:sp>
        <p:nvSpPr>
          <p:cNvPr id="81" name="Google Shape;81;g12ea60de5fc_4_0"/>
          <p:cNvSpPr txBox="1"/>
          <p:nvPr>
            <p:ph idx="1" type="body"/>
          </p:nvPr>
        </p:nvSpPr>
        <p:spPr>
          <a:xfrm>
            <a:off x="1074425" y="2041625"/>
            <a:ext cx="10043100" cy="4180800"/>
          </a:xfrm>
          <a:prstGeom prst="rect">
            <a:avLst/>
          </a:prstGeom>
          <a:noFill/>
          <a:ln>
            <a:noFill/>
          </a:ln>
        </p:spPr>
        <p:txBody>
          <a:bodyPr anchorCtr="0" anchor="t" bIns="45700" lIns="91425" spcFirstLastPara="1" rIns="91425" wrap="square" tIns="45700">
            <a:noAutofit/>
          </a:bodyPr>
          <a:lstStyle/>
          <a:p>
            <a:pPr indent="0" lvl="0" marL="457200" rtl="0" algn="just">
              <a:lnSpc>
                <a:spcPct val="90000"/>
              </a:lnSpc>
              <a:spcBef>
                <a:spcPts val="0"/>
              </a:spcBef>
              <a:spcAft>
                <a:spcPts val="0"/>
              </a:spcAft>
              <a:buNone/>
            </a:pPr>
            <a:r>
              <a:t/>
            </a:r>
            <a:endParaRPr sz="2000"/>
          </a:p>
          <a:p>
            <a:pPr indent="0" lvl="0" marL="0" rtl="0" algn="just">
              <a:lnSpc>
                <a:spcPct val="90000"/>
              </a:lnSpc>
              <a:spcBef>
                <a:spcPts val="0"/>
              </a:spcBef>
              <a:spcAft>
                <a:spcPts val="0"/>
              </a:spcAft>
              <a:buNone/>
            </a:pPr>
            <a:r>
              <a:rPr lang="en-SG" sz="2000"/>
              <a:t>VUCA world post-covid for hospitality industry, what could happen next?</a:t>
            </a:r>
            <a:endParaRPr sz="2000"/>
          </a:p>
          <a:p>
            <a:pPr indent="0" lvl="0" marL="0" rtl="0" algn="just">
              <a:lnSpc>
                <a:spcPct val="90000"/>
              </a:lnSpc>
              <a:spcBef>
                <a:spcPts val="0"/>
              </a:spcBef>
              <a:spcAft>
                <a:spcPts val="0"/>
              </a:spcAft>
              <a:buNone/>
            </a:pPr>
            <a:r>
              <a:t/>
            </a:r>
            <a:endParaRPr sz="2000"/>
          </a:p>
          <a:p>
            <a:pPr indent="-355600" lvl="0" marL="457200" rtl="0" algn="just">
              <a:lnSpc>
                <a:spcPct val="115000"/>
              </a:lnSpc>
              <a:spcBef>
                <a:spcPts val="0"/>
              </a:spcBef>
              <a:spcAft>
                <a:spcPts val="0"/>
              </a:spcAft>
              <a:buSzPts val="2000"/>
              <a:buChar char="•"/>
            </a:pPr>
            <a:r>
              <a:rPr lang="en-SG" sz="2000"/>
              <a:t>Passing storm with rebound to pre-covid levels?</a:t>
            </a:r>
            <a:endParaRPr sz="2000"/>
          </a:p>
          <a:p>
            <a:pPr indent="-355600" lvl="0" marL="457200" rtl="0" algn="just">
              <a:lnSpc>
                <a:spcPct val="115000"/>
              </a:lnSpc>
              <a:spcBef>
                <a:spcPts val="0"/>
              </a:spcBef>
              <a:spcAft>
                <a:spcPts val="0"/>
              </a:spcAft>
              <a:buSzPts val="2000"/>
              <a:buChar char="•"/>
            </a:pPr>
            <a:r>
              <a:rPr lang="en-SG" sz="2000"/>
              <a:t>Company partnerships and acquisitions?</a:t>
            </a:r>
            <a:endParaRPr sz="2000"/>
          </a:p>
          <a:p>
            <a:pPr indent="-355600" lvl="0" marL="457200" rtl="0" algn="just">
              <a:lnSpc>
                <a:spcPct val="115000"/>
              </a:lnSpc>
              <a:spcBef>
                <a:spcPts val="0"/>
              </a:spcBef>
              <a:spcAft>
                <a:spcPts val="0"/>
              </a:spcAft>
              <a:buSzPts val="2000"/>
              <a:buChar char="•"/>
            </a:pPr>
            <a:r>
              <a:rPr lang="en-SG" sz="2000"/>
              <a:t>Steep decline across the board?</a:t>
            </a:r>
            <a:endParaRPr sz="2000"/>
          </a:p>
          <a:p>
            <a:pPr indent="-355600" lvl="0" marL="457200" rtl="0" algn="just">
              <a:lnSpc>
                <a:spcPct val="115000"/>
              </a:lnSpc>
              <a:spcBef>
                <a:spcPts val="0"/>
              </a:spcBef>
              <a:spcAft>
                <a:spcPts val="0"/>
              </a:spcAft>
              <a:buSzPts val="2000"/>
              <a:buChar char="•"/>
            </a:pPr>
            <a:r>
              <a:rPr lang="en-SG" sz="2000"/>
              <a:t>Focus on travel and trade within Asia?</a:t>
            </a:r>
            <a:endParaRPr sz="2000"/>
          </a:p>
          <a:p>
            <a:pPr indent="0" lvl="0" marL="0" rtl="0" algn="just">
              <a:lnSpc>
                <a:spcPct val="90000"/>
              </a:lnSpc>
              <a:spcBef>
                <a:spcPts val="1000"/>
              </a:spcBef>
              <a:spcAft>
                <a:spcPts val="0"/>
              </a:spcAft>
              <a:buClr>
                <a:schemeClr val="dk1"/>
              </a:buClr>
              <a:buSzPts val="2000"/>
              <a:buNone/>
            </a:pPr>
            <a:r>
              <a:t/>
            </a:r>
            <a:endParaRPr sz="2000"/>
          </a:p>
          <a:p>
            <a:pPr indent="0" lvl="0" marL="0" rtl="0" algn="just">
              <a:lnSpc>
                <a:spcPct val="90000"/>
              </a:lnSpc>
              <a:spcBef>
                <a:spcPts val="1000"/>
              </a:spcBef>
              <a:spcAft>
                <a:spcPts val="0"/>
              </a:spcAft>
              <a:buClr>
                <a:schemeClr val="dk1"/>
              </a:buClr>
              <a:buSzPts val="2000"/>
              <a:buNone/>
            </a:pPr>
            <a:r>
              <a:rPr lang="en-SG" sz="2000"/>
              <a:t>Using data to guide decisions can resolve some uncertainty. </a:t>
            </a:r>
            <a:endParaRPr sz="2000"/>
          </a:p>
          <a:p>
            <a:pPr indent="0" lvl="0" marL="0" rtl="0" algn="just">
              <a:lnSpc>
                <a:spcPct val="90000"/>
              </a:lnSpc>
              <a:spcBef>
                <a:spcPts val="1000"/>
              </a:spcBef>
              <a:spcAft>
                <a:spcPts val="0"/>
              </a:spcAft>
              <a:buClr>
                <a:schemeClr val="dk1"/>
              </a:buClr>
              <a:buSzPts val="2000"/>
              <a:buNone/>
            </a:pPr>
            <a:r>
              <a:t/>
            </a:r>
            <a:endParaRPr sz="2000"/>
          </a:p>
          <a:p>
            <a:pPr indent="0" lvl="0" marL="0" rtl="0" algn="just">
              <a:lnSpc>
                <a:spcPct val="90000"/>
              </a:lnSpc>
              <a:spcBef>
                <a:spcPts val="1000"/>
              </a:spcBef>
              <a:spcAft>
                <a:spcPts val="0"/>
              </a:spcAft>
              <a:buClr>
                <a:schemeClr val="dk1"/>
              </a:buClr>
              <a:buSzPts val="2000"/>
              <a:buNone/>
            </a:pPr>
            <a:r>
              <a:t/>
            </a:r>
            <a:endParaRPr sz="2000"/>
          </a:p>
        </p:txBody>
      </p:sp>
      <p:sp>
        <p:nvSpPr>
          <p:cNvPr id="82" name="Google Shape;82;g12ea60de5fc_4_0"/>
          <p:cNvSpPr txBox="1"/>
          <p:nvPr/>
        </p:nvSpPr>
        <p:spPr>
          <a:xfrm>
            <a:off x="223825" y="6395150"/>
            <a:ext cx="1000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1300"/>
              <a:t>https://www2.deloitte.com/nl/nl/pages/consumer/articles/four-scenarios-for-travel-and-hospitality-leaders-after-covid-19.html</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3"/>
          <p:cNvSpPr txBox="1"/>
          <p:nvPr>
            <p:ph type="title"/>
          </p:nvPr>
        </p:nvSpPr>
        <p:spPr>
          <a:xfrm>
            <a:off x="550325" y="359825"/>
            <a:ext cx="10803600" cy="910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ourier New"/>
              <a:buNone/>
            </a:pPr>
            <a:r>
              <a:rPr lang="en-SG" sz="3000"/>
              <a:t>Arrivals to Singapore experiencing some growth, especially from UK and AUST</a:t>
            </a:r>
            <a:endParaRPr sz="3000">
              <a:latin typeface="Montserrat"/>
              <a:ea typeface="Montserrat"/>
              <a:cs typeface="Montserrat"/>
              <a:sym typeface="Montserrat"/>
            </a:endParaRPr>
          </a:p>
        </p:txBody>
      </p:sp>
      <p:sp>
        <p:nvSpPr>
          <p:cNvPr id="88" name="Google Shape;88;p3"/>
          <p:cNvSpPr txBox="1"/>
          <p:nvPr/>
        </p:nvSpPr>
        <p:spPr>
          <a:xfrm>
            <a:off x="9123986" y="6254755"/>
            <a:ext cx="256032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SG" sz="1100" u="none" cap="none" strike="noStrike">
                <a:solidFill>
                  <a:schemeClr val="dk1"/>
                </a:solidFill>
                <a:latin typeface="Arial"/>
                <a:ea typeface="Arial"/>
                <a:cs typeface="Arial"/>
                <a:sym typeface="Arial"/>
              </a:rPr>
              <a:t>Credits to Singapore Tourism Board</a:t>
            </a:r>
            <a:endParaRPr/>
          </a:p>
        </p:txBody>
      </p:sp>
      <p:pic>
        <p:nvPicPr>
          <p:cNvPr id="89" name="Google Shape;89;p3"/>
          <p:cNvPicPr preferRelativeResize="0"/>
          <p:nvPr/>
        </p:nvPicPr>
        <p:blipFill rotWithShape="1">
          <a:blip r:embed="rId3">
            <a:alphaModFix/>
          </a:blip>
          <a:srcRect b="17580" l="0" r="0" t="0"/>
          <a:stretch/>
        </p:blipFill>
        <p:spPr>
          <a:xfrm>
            <a:off x="893312" y="1815900"/>
            <a:ext cx="10405376" cy="4147600"/>
          </a:xfrm>
          <a:prstGeom prst="rect">
            <a:avLst/>
          </a:prstGeom>
          <a:noFill/>
          <a:ln>
            <a:noFill/>
          </a:ln>
        </p:spPr>
      </p:pic>
      <p:sp>
        <p:nvSpPr>
          <p:cNvPr id="90" name="Google Shape;90;p3"/>
          <p:cNvSpPr/>
          <p:nvPr/>
        </p:nvSpPr>
        <p:spPr>
          <a:xfrm>
            <a:off x="1963425" y="2959175"/>
            <a:ext cx="2047500" cy="1933200"/>
          </a:xfrm>
          <a:prstGeom prst="roundRect">
            <a:avLst>
              <a:gd fmla="val 5160"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5607925" y="2886950"/>
            <a:ext cx="576900" cy="2005500"/>
          </a:xfrm>
          <a:prstGeom prst="roundRect">
            <a:avLst>
              <a:gd fmla="val 5160"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12ea60de5fc_4_25"/>
          <p:cNvSpPr txBox="1"/>
          <p:nvPr>
            <p:ph type="title"/>
          </p:nvPr>
        </p:nvSpPr>
        <p:spPr>
          <a:xfrm>
            <a:off x="550325" y="359825"/>
            <a:ext cx="10803600" cy="910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ourier New"/>
              <a:buNone/>
            </a:pPr>
            <a:r>
              <a:rPr lang="en-SG" sz="3000"/>
              <a:t>Arrivals to Singapore growing across the board</a:t>
            </a:r>
            <a:endParaRPr sz="3000">
              <a:latin typeface="Montserrat"/>
              <a:ea typeface="Montserrat"/>
              <a:cs typeface="Montserrat"/>
              <a:sym typeface="Montserrat"/>
            </a:endParaRPr>
          </a:p>
        </p:txBody>
      </p:sp>
      <p:sp>
        <p:nvSpPr>
          <p:cNvPr id="97" name="Google Shape;97;g12ea60de5fc_4_25"/>
          <p:cNvSpPr txBox="1"/>
          <p:nvPr/>
        </p:nvSpPr>
        <p:spPr>
          <a:xfrm>
            <a:off x="9123986" y="6254755"/>
            <a:ext cx="2560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SG" sz="1100" u="none" cap="none" strike="noStrike">
                <a:solidFill>
                  <a:schemeClr val="dk1"/>
                </a:solidFill>
                <a:latin typeface="Arial"/>
                <a:ea typeface="Arial"/>
                <a:cs typeface="Arial"/>
                <a:sym typeface="Arial"/>
              </a:rPr>
              <a:t>Credits to Singapore Tourism Board</a:t>
            </a:r>
            <a:endParaRPr/>
          </a:p>
        </p:txBody>
      </p:sp>
      <p:pic>
        <p:nvPicPr>
          <p:cNvPr id="98" name="Google Shape;98;g12ea60de5fc_4_25"/>
          <p:cNvPicPr preferRelativeResize="0"/>
          <p:nvPr/>
        </p:nvPicPr>
        <p:blipFill rotWithShape="1">
          <a:blip r:embed="rId3">
            <a:alphaModFix/>
          </a:blip>
          <a:srcRect b="19659" l="10063" r="0" t="10075"/>
          <a:stretch/>
        </p:blipFill>
        <p:spPr>
          <a:xfrm>
            <a:off x="1569972" y="2020700"/>
            <a:ext cx="9052049" cy="3677725"/>
          </a:xfrm>
          <a:prstGeom prst="rect">
            <a:avLst/>
          </a:prstGeom>
          <a:noFill/>
          <a:ln>
            <a:noFill/>
          </a:ln>
        </p:spPr>
      </p:pic>
      <p:sp>
        <p:nvSpPr>
          <p:cNvPr id="99" name="Google Shape;99;g12ea60de5fc_4_25"/>
          <p:cNvSpPr/>
          <p:nvPr/>
        </p:nvSpPr>
        <p:spPr>
          <a:xfrm>
            <a:off x="3968950" y="2658575"/>
            <a:ext cx="1388400" cy="2091300"/>
          </a:xfrm>
          <a:prstGeom prst="roundRect">
            <a:avLst>
              <a:gd fmla="val 5160"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type="title"/>
          </p:nvPr>
        </p:nvSpPr>
        <p:spPr>
          <a:xfrm>
            <a:off x="542125" y="349375"/>
            <a:ext cx="10811700" cy="990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sz="3000"/>
              <a:t>Ibis acquired Fragrance Hotel right before Covid</a:t>
            </a:r>
            <a:endParaRPr sz="3000"/>
          </a:p>
        </p:txBody>
      </p:sp>
      <p:sp>
        <p:nvSpPr>
          <p:cNvPr id="105" name="Google Shape;105;p6"/>
          <p:cNvSpPr txBox="1"/>
          <p:nvPr>
            <p:ph idx="1" type="body"/>
          </p:nvPr>
        </p:nvSpPr>
        <p:spPr>
          <a:xfrm>
            <a:off x="5593075" y="2048075"/>
            <a:ext cx="5760600" cy="18441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SG" sz="1800"/>
              <a:t>Previously known as Fragrance hotel</a:t>
            </a:r>
            <a:endParaRPr/>
          </a:p>
          <a:p>
            <a:pPr indent="-228600" lvl="0" marL="228600" rtl="0" algn="l">
              <a:lnSpc>
                <a:spcPct val="90000"/>
              </a:lnSpc>
              <a:spcBef>
                <a:spcPts val="1000"/>
              </a:spcBef>
              <a:spcAft>
                <a:spcPts val="0"/>
              </a:spcAft>
              <a:buClr>
                <a:schemeClr val="dk1"/>
              </a:buClr>
              <a:buSzPts val="1800"/>
              <a:buChar char="•"/>
            </a:pPr>
            <a:r>
              <a:rPr lang="en-SG" sz="1800"/>
              <a:t>Bought over by Accor Group, one of the biggest hotelier globally, in 2019</a:t>
            </a:r>
            <a:endParaRPr/>
          </a:p>
          <a:p>
            <a:pPr indent="-228600" lvl="0" marL="228600" rtl="0" algn="l">
              <a:lnSpc>
                <a:spcPct val="90000"/>
              </a:lnSpc>
              <a:spcBef>
                <a:spcPts val="1000"/>
              </a:spcBef>
              <a:spcAft>
                <a:spcPts val="0"/>
              </a:spcAft>
              <a:buClr>
                <a:schemeClr val="dk1"/>
              </a:buClr>
              <a:buSzPts val="1800"/>
              <a:buChar char="•"/>
            </a:pPr>
            <a:r>
              <a:rPr lang="en-SG" sz="1800"/>
              <a:t>Rebranded to Ibis Budget</a:t>
            </a:r>
            <a:endParaRPr/>
          </a:p>
          <a:p>
            <a:pPr indent="-228600" lvl="0" marL="228600" rtl="0" algn="l">
              <a:lnSpc>
                <a:spcPct val="90000"/>
              </a:lnSpc>
              <a:spcBef>
                <a:spcPts val="1000"/>
              </a:spcBef>
              <a:spcAft>
                <a:spcPts val="0"/>
              </a:spcAft>
              <a:buClr>
                <a:schemeClr val="dk1"/>
              </a:buClr>
              <a:buSzPts val="1800"/>
              <a:buChar char="•"/>
            </a:pPr>
            <a:r>
              <a:rPr lang="en-SG" sz="1800"/>
              <a:t>Refurbishment done to keep in line with branding and image</a:t>
            </a:r>
            <a:endParaRPr/>
          </a:p>
          <a:p>
            <a:pPr indent="0" lvl="0" marL="0" rtl="0" algn="l">
              <a:lnSpc>
                <a:spcPct val="90000"/>
              </a:lnSpc>
              <a:spcBef>
                <a:spcPts val="1000"/>
              </a:spcBef>
              <a:spcAft>
                <a:spcPts val="0"/>
              </a:spcAft>
              <a:buClr>
                <a:schemeClr val="dk1"/>
              </a:buClr>
              <a:buSzPts val="1800"/>
              <a:buNone/>
            </a:pPr>
            <a:r>
              <a:t/>
            </a:r>
            <a:endParaRPr sz="1800"/>
          </a:p>
        </p:txBody>
      </p:sp>
      <p:pic>
        <p:nvPicPr>
          <p:cNvPr id="106" name="Google Shape;106;p6"/>
          <p:cNvPicPr preferRelativeResize="0"/>
          <p:nvPr/>
        </p:nvPicPr>
        <p:blipFill rotWithShape="1">
          <a:blip r:embed="rId3">
            <a:alphaModFix/>
          </a:blip>
          <a:srcRect b="48338" l="27957" r="25805" t="0"/>
          <a:stretch/>
        </p:blipFill>
        <p:spPr>
          <a:xfrm>
            <a:off x="1664082" y="4418423"/>
            <a:ext cx="2589812" cy="2367302"/>
          </a:xfrm>
          <a:prstGeom prst="rect">
            <a:avLst/>
          </a:prstGeom>
          <a:noFill/>
          <a:ln>
            <a:noFill/>
          </a:ln>
        </p:spPr>
      </p:pic>
      <p:pic>
        <p:nvPicPr>
          <p:cNvPr descr="Accor - Wikipedia" id="107" name="Google Shape;107;p6"/>
          <p:cNvPicPr preferRelativeResize="0"/>
          <p:nvPr/>
        </p:nvPicPr>
        <p:blipFill rotWithShape="1">
          <a:blip r:embed="rId4">
            <a:alphaModFix/>
          </a:blip>
          <a:srcRect b="0" l="0" r="0" t="0"/>
          <a:stretch/>
        </p:blipFill>
        <p:spPr>
          <a:xfrm>
            <a:off x="1987225" y="2180587"/>
            <a:ext cx="1943526" cy="1579076"/>
          </a:xfrm>
          <a:prstGeom prst="rect">
            <a:avLst/>
          </a:prstGeom>
          <a:noFill/>
          <a:ln>
            <a:noFill/>
          </a:ln>
        </p:spPr>
      </p:pic>
      <p:pic>
        <p:nvPicPr>
          <p:cNvPr id="108" name="Google Shape;108;p6"/>
          <p:cNvPicPr preferRelativeResize="0"/>
          <p:nvPr/>
        </p:nvPicPr>
        <p:blipFill rotWithShape="1">
          <a:blip r:embed="rId3">
            <a:alphaModFix/>
          </a:blip>
          <a:srcRect b="0" l="0" r="0" t="56474"/>
          <a:stretch/>
        </p:blipFill>
        <p:spPr>
          <a:xfrm>
            <a:off x="5593076" y="4294620"/>
            <a:ext cx="5760599" cy="2193906"/>
          </a:xfrm>
          <a:prstGeom prst="rect">
            <a:avLst/>
          </a:prstGeom>
          <a:noFill/>
          <a:ln>
            <a:noFill/>
          </a:ln>
          <a:effectLst>
            <a:outerShdw rotWithShape="0" algn="ctr" dir="3000000" dist="63500">
              <a:srgbClr val="000000">
                <a:alpha val="5176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0"/>
          <p:cNvSpPr/>
          <p:nvPr/>
        </p:nvSpPr>
        <p:spPr>
          <a:xfrm>
            <a:off x="2026920" y="3274995"/>
            <a:ext cx="8328600" cy="113700"/>
          </a:xfrm>
          <a:prstGeom prst="roundRect">
            <a:avLst>
              <a:gd fmla="val 50000" name="adj"/>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urier New"/>
              <a:ea typeface="Courier New"/>
              <a:cs typeface="Courier New"/>
              <a:sym typeface="Courier New"/>
            </a:endParaRPr>
          </a:p>
        </p:txBody>
      </p:sp>
      <p:sp>
        <p:nvSpPr>
          <p:cNvPr id="115" name="Google Shape;115;p10"/>
          <p:cNvSpPr txBox="1"/>
          <p:nvPr>
            <p:ph type="title"/>
          </p:nvPr>
        </p:nvSpPr>
        <p:spPr>
          <a:xfrm>
            <a:off x="530075" y="360025"/>
            <a:ext cx="10823700" cy="980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sz="3000"/>
              <a:t>Key Summary 1:</a:t>
            </a:r>
            <a:endParaRPr sz="3000"/>
          </a:p>
          <a:p>
            <a:pPr indent="0" lvl="0" marL="0" rtl="0" algn="l">
              <a:lnSpc>
                <a:spcPct val="90000"/>
              </a:lnSpc>
              <a:spcBef>
                <a:spcPts val="0"/>
              </a:spcBef>
              <a:spcAft>
                <a:spcPts val="0"/>
              </a:spcAft>
              <a:buClr>
                <a:schemeClr val="dk1"/>
              </a:buClr>
              <a:buSzPts val="4000"/>
              <a:buFont typeface="Courier New"/>
              <a:buNone/>
            </a:pPr>
            <a:r>
              <a:rPr lang="en-SG" sz="3000"/>
              <a:t>Critical period for Ibis Hotel to understand customers</a:t>
            </a:r>
            <a:endParaRPr sz="3000"/>
          </a:p>
        </p:txBody>
      </p:sp>
      <p:sp>
        <p:nvSpPr>
          <p:cNvPr id="116" name="Google Shape;116;p10"/>
          <p:cNvSpPr/>
          <p:nvPr/>
        </p:nvSpPr>
        <p:spPr>
          <a:xfrm>
            <a:off x="1836420" y="3179745"/>
            <a:ext cx="320100" cy="320100"/>
          </a:xfrm>
          <a:prstGeom prst="ellipse">
            <a:avLst/>
          </a:prstGeom>
          <a:solidFill>
            <a:schemeClr val="accent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urier New"/>
              <a:ea typeface="Courier New"/>
              <a:cs typeface="Courier New"/>
              <a:sym typeface="Courier New"/>
            </a:endParaRPr>
          </a:p>
        </p:txBody>
      </p:sp>
      <p:sp>
        <p:nvSpPr>
          <p:cNvPr id="117" name="Google Shape;117;p10"/>
          <p:cNvSpPr/>
          <p:nvPr/>
        </p:nvSpPr>
        <p:spPr>
          <a:xfrm>
            <a:off x="5882640" y="3179745"/>
            <a:ext cx="320100" cy="320100"/>
          </a:xfrm>
          <a:prstGeom prst="ellipse">
            <a:avLst/>
          </a:prstGeom>
          <a:solidFill>
            <a:schemeClr val="accent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urier New"/>
              <a:ea typeface="Courier New"/>
              <a:cs typeface="Courier New"/>
              <a:sym typeface="Courier New"/>
            </a:endParaRPr>
          </a:p>
        </p:txBody>
      </p:sp>
      <p:sp>
        <p:nvSpPr>
          <p:cNvPr id="118" name="Google Shape;118;p10"/>
          <p:cNvSpPr/>
          <p:nvPr/>
        </p:nvSpPr>
        <p:spPr>
          <a:xfrm>
            <a:off x="10165080" y="3179745"/>
            <a:ext cx="320100" cy="320100"/>
          </a:xfrm>
          <a:prstGeom prst="ellipse">
            <a:avLst/>
          </a:prstGeom>
          <a:solidFill>
            <a:schemeClr val="accent1"/>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urier New"/>
              <a:ea typeface="Courier New"/>
              <a:cs typeface="Courier New"/>
              <a:sym typeface="Courier New"/>
            </a:endParaRPr>
          </a:p>
        </p:txBody>
      </p:sp>
      <p:pic>
        <p:nvPicPr>
          <p:cNvPr descr="Accor - Wikipedia" id="119" name="Google Shape;119;p10"/>
          <p:cNvPicPr preferRelativeResize="0"/>
          <p:nvPr/>
        </p:nvPicPr>
        <p:blipFill rotWithShape="1">
          <a:blip r:embed="rId3">
            <a:alphaModFix/>
          </a:blip>
          <a:srcRect b="0" l="0" r="0" t="0"/>
          <a:stretch/>
        </p:blipFill>
        <p:spPr>
          <a:xfrm>
            <a:off x="1040131" y="2251886"/>
            <a:ext cx="883920" cy="718173"/>
          </a:xfrm>
          <a:prstGeom prst="rect">
            <a:avLst/>
          </a:prstGeom>
          <a:noFill/>
          <a:ln>
            <a:noFill/>
          </a:ln>
        </p:spPr>
      </p:pic>
      <p:pic>
        <p:nvPicPr>
          <p:cNvPr descr="Singapore City | Fragrance Hotels" id="120" name="Google Shape;120;p10"/>
          <p:cNvPicPr preferRelativeResize="0"/>
          <p:nvPr/>
        </p:nvPicPr>
        <p:blipFill rotWithShape="1">
          <a:blip r:embed="rId4">
            <a:alphaModFix/>
          </a:blip>
          <a:srcRect b="0" l="0" r="0" t="0"/>
          <a:stretch/>
        </p:blipFill>
        <p:spPr>
          <a:xfrm>
            <a:off x="2045970" y="2391837"/>
            <a:ext cx="1371600" cy="551139"/>
          </a:xfrm>
          <a:prstGeom prst="rect">
            <a:avLst/>
          </a:prstGeom>
          <a:noFill/>
          <a:ln>
            <a:noFill/>
          </a:ln>
        </p:spPr>
      </p:pic>
      <p:sp>
        <p:nvSpPr>
          <p:cNvPr id="121" name="Google Shape;121;p10"/>
          <p:cNvSpPr txBox="1"/>
          <p:nvPr>
            <p:ph idx="1" type="body"/>
          </p:nvPr>
        </p:nvSpPr>
        <p:spPr>
          <a:xfrm>
            <a:off x="1261110" y="3648818"/>
            <a:ext cx="1470600" cy="56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800"/>
              <a:buNone/>
            </a:pPr>
            <a:r>
              <a:rPr b="1" lang="en-SG" sz="1800"/>
              <a:t>End of 2019</a:t>
            </a:r>
            <a:endParaRPr/>
          </a:p>
        </p:txBody>
      </p:sp>
      <p:sp>
        <p:nvSpPr>
          <p:cNvPr id="122" name="Google Shape;122;p10"/>
          <p:cNvSpPr txBox="1"/>
          <p:nvPr/>
        </p:nvSpPr>
        <p:spPr>
          <a:xfrm>
            <a:off x="4878705" y="3781724"/>
            <a:ext cx="2328000" cy="320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1" lang="en-SG" sz="1800">
                <a:solidFill>
                  <a:schemeClr val="dk1"/>
                </a:solidFill>
                <a:latin typeface="Courier New"/>
                <a:ea typeface="Courier New"/>
                <a:cs typeface="Courier New"/>
                <a:sym typeface="Courier New"/>
              </a:rPr>
              <a:t>2020 - 2021</a:t>
            </a:r>
            <a:endParaRPr/>
          </a:p>
        </p:txBody>
      </p:sp>
      <p:pic>
        <p:nvPicPr>
          <p:cNvPr descr="Singapore hospitals risk being 'overwhelmed' after record daily Covid  deaths | Singapore | The Guardian" id="123" name="Google Shape;123;p10"/>
          <p:cNvPicPr preferRelativeResize="0"/>
          <p:nvPr/>
        </p:nvPicPr>
        <p:blipFill rotWithShape="1">
          <a:blip r:embed="rId5">
            <a:alphaModFix/>
          </a:blip>
          <a:srcRect b="1450" l="-1811" r="23052" t="-1449"/>
          <a:stretch/>
        </p:blipFill>
        <p:spPr>
          <a:xfrm>
            <a:off x="5491944" y="2118027"/>
            <a:ext cx="1045800" cy="963000"/>
          </a:xfrm>
          <a:prstGeom prst="ellipse">
            <a:avLst/>
          </a:prstGeom>
          <a:noFill/>
          <a:ln>
            <a:noFill/>
          </a:ln>
        </p:spPr>
      </p:pic>
      <p:sp>
        <p:nvSpPr>
          <p:cNvPr id="124" name="Google Shape;124;p10"/>
          <p:cNvSpPr txBox="1"/>
          <p:nvPr/>
        </p:nvSpPr>
        <p:spPr>
          <a:xfrm>
            <a:off x="9144006" y="3781724"/>
            <a:ext cx="2328000" cy="320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1" lang="en-SG" sz="1800">
                <a:solidFill>
                  <a:schemeClr val="dk1"/>
                </a:solidFill>
                <a:latin typeface="Courier New"/>
                <a:ea typeface="Courier New"/>
                <a:cs typeface="Courier New"/>
                <a:sym typeface="Courier New"/>
              </a:rPr>
              <a:t>Current</a:t>
            </a:r>
            <a:endParaRPr/>
          </a:p>
        </p:txBody>
      </p:sp>
      <p:pic>
        <p:nvPicPr>
          <p:cNvPr descr="What's keeping interest in airports sky high? | Infrastructure Investor" id="125" name="Google Shape;125;p10"/>
          <p:cNvPicPr preferRelativeResize="0"/>
          <p:nvPr/>
        </p:nvPicPr>
        <p:blipFill rotWithShape="1">
          <a:blip r:embed="rId6">
            <a:alphaModFix/>
          </a:blip>
          <a:srcRect b="0" l="0" r="0" t="0"/>
          <a:stretch/>
        </p:blipFill>
        <p:spPr>
          <a:xfrm>
            <a:off x="9785041" y="2083979"/>
            <a:ext cx="1045800" cy="980400"/>
          </a:xfrm>
          <a:prstGeom prst="ellipse">
            <a:avLst/>
          </a:prstGeom>
          <a:noFill/>
          <a:ln>
            <a:noFill/>
          </a:ln>
        </p:spPr>
      </p:pic>
      <p:sp>
        <p:nvSpPr>
          <p:cNvPr id="126" name="Google Shape;126;p10"/>
          <p:cNvSpPr txBox="1"/>
          <p:nvPr/>
        </p:nvSpPr>
        <p:spPr>
          <a:xfrm>
            <a:off x="649275" y="4552600"/>
            <a:ext cx="2768400" cy="1503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lang="en-SG" sz="1800">
                <a:solidFill>
                  <a:schemeClr val="dk1"/>
                </a:solidFill>
                <a:latin typeface="Raleway"/>
                <a:ea typeface="Raleway"/>
                <a:cs typeface="Raleway"/>
                <a:sym typeface="Raleway"/>
              </a:rPr>
              <a:t>Accor Acquisition and Rebranding</a:t>
            </a:r>
            <a:endParaRPr>
              <a:latin typeface="Raleway"/>
              <a:ea typeface="Raleway"/>
              <a:cs typeface="Raleway"/>
              <a:sym typeface="Raleway"/>
            </a:endParaRPr>
          </a:p>
        </p:txBody>
      </p:sp>
      <p:sp>
        <p:nvSpPr>
          <p:cNvPr id="127" name="Google Shape;127;p10"/>
          <p:cNvSpPr txBox="1"/>
          <p:nvPr/>
        </p:nvSpPr>
        <p:spPr>
          <a:xfrm>
            <a:off x="4639450" y="4567000"/>
            <a:ext cx="2750700" cy="4248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lang="en-SG" sz="1800">
                <a:solidFill>
                  <a:schemeClr val="dk1"/>
                </a:solidFill>
                <a:latin typeface="Raleway"/>
                <a:ea typeface="Raleway"/>
                <a:cs typeface="Raleway"/>
                <a:sym typeface="Raleway"/>
              </a:rPr>
              <a:t>COVID</a:t>
            </a:r>
            <a:endParaRPr sz="1800">
              <a:solidFill>
                <a:schemeClr val="dk1"/>
              </a:solidFill>
              <a:latin typeface="Raleway"/>
              <a:ea typeface="Raleway"/>
              <a:cs typeface="Raleway"/>
              <a:sym typeface="Raleway"/>
            </a:endParaRPr>
          </a:p>
          <a:p>
            <a:pPr indent="0" lvl="0" marL="0" marR="0" rtl="0" algn="ctr">
              <a:lnSpc>
                <a:spcPct val="90000"/>
              </a:lnSpc>
              <a:spcBef>
                <a:spcPts val="0"/>
              </a:spcBef>
              <a:spcAft>
                <a:spcPts val="0"/>
              </a:spcAft>
              <a:buClr>
                <a:schemeClr val="dk1"/>
              </a:buClr>
              <a:buSzPts val="1800"/>
              <a:buFont typeface="Arial"/>
              <a:buNone/>
            </a:pPr>
            <a:r>
              <a:rPr lang="en-SG" sz="1800">
                <a:solidFill>
                  <a:schemeClr val="dk1"/>
                </a:solidFill>
                <a:latin typeface="Raleway"/>
                <a:ea typeface="Raleway"/>
                <a:cs typeface="Raleway"/>
                <a:sym typeface="Raleway"/>
              </a:rPr>
              <a:t>Uncertainty</a:t>
            </a:r>
            <a:endParaRPr sz="1800">
              <a:solidFill>
                <a:schemeClr val="dk1"/>
              </a:solidFill>
              <a:latin typeface="Raleway"/>
              <a:ea typeface="Raleway"/>
              <a:cs typeface="Raleway"/>
              <a:sym typeface="Raleway"/>
            </a:endParaRPr>
          </a:p>
        </p:txBody>
      </p:sp>
      <p:sp>
        <p:nvSpPr>
          <p:cNvPr id="128" name="Google Shape;128;p10"/>
          <p:cNvSpPr txBox="1"/>
          <p:nvPr/>
        </p:nvSpPr>
        <p:spPr>
          <a:xfrm>
            <a:off x="8932400" y="4552600"/>
            <a:ext cx="2750700" cy="1488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lang="en-SG" sz="1800">
                <a:solidFill>
                  <a:schemeClr val="dk1"/>
                </a:solidFill>
                <a:latin typeface="Raleway"/>
                <a:ea typeface="Raleway"/>
                <a:cs typeface="Raleway"/>
                <a:sym typeface="Raleway"/>
              </a:rPr>
              <a:t>Post-Covid Increase in inbound travellers and potential customers</a:t>
            </a:r>
            <a:endParaRPr>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
          <p:cNvSpPr txBox="1"/>
          <p:nvPr>
            <p:ph type="title"/>
          </p:nvPr>
        </p:nvSpPr>
        <p:spPr>
          <a:xfrm>
            <a:off x="546125" y="358125"/>
            <a:ext cx="11646000" cy="913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Courier New"/>
              <a:buNone/>
            </a:pPr>
            <a:r>
              <a:rPr lang="en-SG" sz="3000"/>
              <a:t>NLP and machine learning allows us to condense reviews into actionable insights</a:t>
            </a:r>
            <a:endParaRPr sz="3000">
              <a:latin typeface="Montserrat"/>
              <a:ea typeface="Montserrat"/>
              <a:cs typeface="Montserrat"/>
              <a:sym typeface="Montserrat"/>
            </a:endParaRPr>
          </a:p>
        </p:txBody>
      </p:sp>
      <p:sp>
        <p:nvSpPr>
          <p:cNvPr id="134" name="Google Shape;134;p2"/>
          <p:cNvSpPr txBox="1"/>
          <p:nvPr>
            <p:ph idx="1" type="body"/>
          </p:nvPr>
        </p:nvSpPr>
        <p:spPr>
          <a:xfrm>
            <a:off x="1074425" y="2041625"/>
            <a:ext cx="10043100" cy="41808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2000"/>
              <a:buNone/>
            </a:pPr>
            <a:r>
              <a:t/>
            </a:r>
            <a:endParaRPr sz="2000"/>
          </a:p>
          <a:p>
            <a:pPr indent="-355600" lvl="0" marL="457200" rtl="0" algn="just">
              <a:lnSpc>
                <a:spcPct val="150000"/>
              </a:lnSpc>
              <a:spcBef>
                <a:spcPts val="0"/>
              </a:spcBef>
              <a:spcAft>
                <a:spcPts val="0"/>
              </a:spcAft>
              <a:buSzPts val="2000"/>
              <a:buChar char="•"/>
            </a:pPr>
            <a:r>
              <a:rPr lang="en-SG" sz="2000"/>
              <a:t>Reviews are an important touchpoint for customers to provide valuable feedback</a:t>
            </a:r>
            <a:endParaRPr sz="2000"/>
          </a:p>
          <a:p>
            <a:pPr indent="-355600" lvl="0" marL="457200" rtl="0" algn="just">
              <a:lnSpc>
                <a:spcPct val="150000"/>
              </a:lnSpc>
              <a:spcBef>
                <a:spcPts val="0"/>
              </a:spcBef>
              <a:spcAft>
                <a:spcPts val="0"/>
              </a:spcAft>
              <a:buSzPts val="2000"/>
              <a:buChar char="•"/>
            </a:pPr>
            <a:r>
              <a:rPr lang="en-SG" sz="2000"/>
              <a:t>Usually require large number of man-hours to read and understand reviews</a:t>
            </a:r>
            <a:endParaRPr sz="2000"/>
          </a:p>
          <a:p>
            <a:pPr indent="-355600" lvl="0" marL="457200" rtl="0" algn="just">
              <a:lnSpc>
                <a:spcPct val="150000"/>
              </a:lnSpc>
              <a:spcBef>
                <a:spcPts val="0"/>
              </a:spcBef>
              <a:spcAft>
                <a:spcPts val="0"/>
              </a:spcAft>
              <a:buSzPts val="2000"/>
              <a:buChar char="•"/>
            </a:pPr>
            <a:r>
              <a:rPr lang="en-SG" sz="2000"/>
              <a:t>Often difficult to condense into clear insights</a:t>
            </a:r>
            <a:endParaRPr sz="2000"/>
          </a:p>
          <a:p>
            <a:pPr indent="-355600" lvl="0" marL="457200" rtl="0" algn="just">
              <a:lnSpc>
                <a:spcPct val="150000"/>
              </a:lnSpc>
              <a:spcBef>
                <a:spcPts val="0"/>
              </a:spcBef>
              <a:spcAft>
                <a:spcPts val="0"/>
              </a:spcAft>
              <a:buSzPts val="2000"/>
              <a:buChar char="•"/>
            </a:pPr>
            <a:r>
              <a:rPr lang="en-SG" sz="2000"/>
              <a:t>Topic modelling is an NLP technique to identify topics across a set of documents</a:t>
            </a:r>
            <a:endParaRPr sz="2000"/>
          </a:p>
          <a:p>
            <a:pPr indent="-355600" lvl="0" marL="457200" rtl="0" algn="just">
              <a:lnSpc>
                <a:spcPct val="150000"/>
              </a:lnSpc>
              <a:spcBef>
                <a:spcPts val="0"/>
              </a:spcBef>
              <a:spcAft>
                <a:spcPts val="0"/>
              </a:spcAft>
              <a:buSzPts val="2000"/>
              <a:buChar char="•"/>
            </a:pPr>
            <a:r>
              <a:rPr lang="en-SG" sz="2000"/>
              <a:t>Sentiment analysis allows us to classify reviews into positive and negative sentiments</a:t>
            </a:r>
            <a:endParaRPr sz="2000"/>
          </a:p>
          <a:p>
            <a:pPr indent="0" lvl="0" marL="0" rtl="0" algn="just">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2"/>
          <p:cNvSpPr txBox="1"/>
          <p:nvPr>
            <p:ph type="title"/>
          </p:nvPr>
        </p:nvSpPr>
        <p:spPr>
          <a:xfrm>
            <a:off x="554175" y="349375"/>
            <a:ext cx="10799700" cy="990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ourier New"/>
              <a:buNone/>
            </a:pPr>
            <a:r>
              <a:rPr lang="en-SG" sz="3000"/>
              <a:t>Key Business Questions</a:t>
            </a:r>
            <a:endParaRPr sz="3000"/>
          </a:p>
        </p:txBody>
      </p:sp>
      <p:graphicFrame>
        <p:nvGraphicFramePr>
          <p:cNvPr id="140" name="Google Shape;140;p12"/>
          <p:cNvGraphicFramePr/>
          <p:nvPr/>
        </p:nvGraphicFramePr>
        <p:xfrm>
          <a:off x="952500" y="2259750"/>
          <a:ext cx="3000000" cy="3000000"/>
        </p:xfrm>
        <a:graphic>
          <a:graphicData uri="http://schemas.openxmlformats.org/drawingml/2006/table">
            <a:tbl>
              <a:tblPr>
                <a:noFill/>
                <a:tableStyleId>{92FDB5BD-7686-45EB-9C04-C51D1E044EDE}</a:tableStyleId>
              </a:tblPr>
              <a:tblGrid>
                <a:gridCol w="5143500"/>
                <a:gridCol w="5143500"/>
              </a:tblGrid>
              <a:tr h="657800">
                <a:tc>
                  <a:txBody>
                    <a:bodyPr/>
                    <a:lstStyle/>
                    <a:p>
                      <a:pPr indent="0" lvl="0" marL="0" rtl="0" algn="l">
                        <a:lnSpc>
                          <a:spcPct val="150000"/>
                        </a:lnSpc>
                        <a:spcBef>
                          <a:spcPts val="0"/>
                        </a:spcBef>
                        <a:spcAft>
                          <a:spcPts val="0"/>
                        </a:spcAft>
                        <a:buNone/>
                      </a:pPr>
                      <a:r>
                        <a:rPr b="1" lang="en-SG" sz="1800">
                          <a:solidFill>
                            <a:schemeClr val="dk1"/>
                          </a:solidFill>
                          <a:latin typeface="Montserrat"/>
                          <a:ea typeface="Montserrat"/>
                          <a:cs typeface="Montserrat"/>
                          <a:sym typeface="Montserrat"/>
                        </a:rPr>
                        <a:t>Business Questions</a:t>
                      </a:r>
                      <a:endParaRPr b="1" sz="1800">
                        <a:solidFill>
                          <a:schemeClr val="dk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SG" sz="1800">
                          <a:latin typeface="Montserrat"/>
                          <a:ea typeface="Montserrat"/>
                          <a:cs typeface="Montserrat"/>
                          <a:sym typeface="Montserrat"/>
                        </a:rPr>
                        <a:t>Proposed Solution</a:t>
                      </a:r>
                      <a:endParaRPr b="1" sz="1800">
                        <a:latin typeface="Montserrat"/>
                        <a:ea typeface="Montserrat"/>
                        <a:cs typeface="Montserrat"/>
                        <a:sym typeface="Montserrat"/>
                      </a:endParaRPr>
                    </a:p>
                  </a:txBody>
                  <a:tcPr marT="91425" marB="91425" marR="91425" marL="91425"/>
                </a:tc>
              </a:tr>
              <a:tr h="657800">
                <a:tc>
                  <a:txBody>
                    <a:bodyPr/>
                    <a:lstStyle/>
                    <a:p>
                      <a:pPr indent="0" lvl="0" marL="0" rtl="0" algn="l">
                        <a:lnSpc>
                          <a:spcPct val="150000"/>
                        </a:lnSpc>
                        <a:spcBef>
                          <a:spcPts val="0"/>
                        </a:spcBef>
                        <a:spcAft>
                          <a:spcPts val="0"/>
                        </a:spcAft>
                        <a:buNone/>
                      </a:pPr>
                      <a:r>
                        <a:rPr lang="en-SG" sz="1800">
                          <a:solidFill>
                            <a:schemeClr val="dk1"/>
                          </a:solidFill>
                          <a:latin typeface="Montserrat"/>
                          <a:ea typeface="Montserrat"/>
                          <a:cs typeface="Montserrat"/>
                          <a:sym typeface="Montserrat"/>
                        </a:rPr>
                        <a:t>What areas can we allocate resources to improve customer experience?</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txBody>
                  <a:tcPr marT="91425" marB="91425" marR="91425" marL="91425"/>
                </a:tc>
                <a:tc>
                  <a:txBody>
                    <a:bodyPr/>
                    <a:lstStyle/>
                    <a:p>
                      <a:pPr indent="-317500" lvl="0" marL="457200" rtl="0" algn="l">
                        <a:spcBef>
                          <a:spcPts val="0"/>
                        </a:spcBef>
                        <a:spcAft>
                          <a:spcPts val="0"/>
                        </a:spcAft>
                        <a:buSzPts val="1400"/>
                        <a:buFont typeface="Montserrat"/>
                        <a:buChar char="●"/>
                      </a:pPr>
                      <a:r>
                        <a:rPr lang="en-SG" sz="1800">
                          <a:latin typeface="Montserrat"/>
                          <a:ea typeface="Montserrat"/>
                          <a:cs typeface="Montserrat"/>
                          <a:sym typeface="Montserrat"/>
                        </a:rPr>
                        <a:t>Topic modelling to assess which topics customers are giving positive/negative feedback about.</a:t>
                      </a:r>
                      <a:endParaRPr sz="1800">
                        <a:latin typeface="Montserrat"/>
                        <a:ea typeface="Montserrat"/>
                        <a:cs typeface="Montserrat"/>
                        <a:sym typeface="Montserrat"/>
                      </a:endParaRPr>
                    </a:p>
                  </a:txBody>
                  <a:tcPr marT="91425" marB="91425" marR="91425" marL="91425"/>
                </a:tc>
              </a:tr>
              <a:tr h="657800">
                <a:tc>
                  <a:txBody>
                    <a:bodyPr/>
                    <a:lstStyle/>
                    <a:p>
                      <a:pPr indent="0" lvl="0" marL="0" rtl="0" algn="l">
                        <a:lnSpc>
                          <a:spcPct val="150000"/>
                        </a:lnSpc>
                        <a:spcBef>
                          <a:spcPts val="0"/>
                        </a:spcBef>
                        <a:spcAft>
                          <a:spcPts val="0"/>
                        </a:spcAft>
                        <a:buNone/>
                      </a:pPr>
                      <a:r>
                        <a:rPr lang="en-SG" sz="1800">
                          <a:solidFill>
                            <a:schemeClr val="dk1"/>
                          </a:solidFill>
                          <a:latin typeface="Montserrat"/>
                          <a:ea typeface="Montserrat"/>
                          <a:cs typeface="Montserrat"/>
                          <a:sym typeface="Montserrat"/>
                        </a:rPr>
                        <a:t>How can we respond promptly to negative reviews for service recovery?</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txBody>
                  <a:tcPr marT="91425" marB="91425" marR="91425" marL="91425"/>
                </a:tc>
                <a:tc>
                  <a:txBody>
                    <a:bodyPr/>
                    <a:lstStyle/>
                    <a:p>
                      <a:pPr indent="-317500" lvl="0" marL="457200" rtl="0" algn="l">
                        <a:spcBef>
                          <a:spcPts val="0"/>
                        </a:spcBef>
                        <a:spcAft>
                          <a:spcPts val="0"/>
                        </a:spcAft>
                        <a:buSzPts val="1400"/>
                        <a:buFont typeface="Montserrat"/>
                        <a:buChar char="●"/>
                      </a:pPr>
                      <a:r>
                        <a:rPr lang="en-SG" sz="1800">
                          <a:latin typeface="Montserrat"/>
                          <a:ea typeface="Montserrat"/>
                          <a:cs typeface="Montserrat"/>
                          <a:sym typeface="Montserrat"/>
                        </a:rPr>
                        <a:t>Sentiment analysis to indicate worst reviews by sentiment polarity score</a:t>
                      </a:r>
                      <a:endParaRPr sz="18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SG" sz="1800">
                          <a:latin typeface="Montserrat"/>
                          <a:ea typeface="Montserrat"/>
                          <a:cs typeface="Montserrat"/>
                          <a:sym typeface="Montserrat"/>
                        </a:rPr>
                        <a:t>Dashboard to highlight worst reviews so business can easily identify</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2022-05-22T03:16:25Z</dcterms:created>
  <dc:creator>Edwin Wan</dc:creator>
</cp:coreProperties>
</file>